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
  </p:notesMasterIdLst>
  <p:sldIdLst>
    <p:sldId id="256" r:id="rId2"/>
    <p:sldId id="491" r:id="rId3"/>
    <p:sldId id="279" r:id="rId4"/>
    <p:sldId id="492" r:id="rId5"/>
    <p:sldId id="494" r:id="rId6"/>
    <p:sldId id="496" r:id="rId7"/>
    <p:sldId id="627" r:id="rId8"/>
    <p:sldId id="501" r:id="rId9"/>
    <p:sldId id="497" r:id="rId10"/>
    <p:sldId id="498" r:id="rId11"/>
    <p:sldId id="499" r:id="rId12"/>
    <p:sldId id="502" r:id="rId13"/>
    <p:sldId id="500" r:id="rId14"/>
    <p:sldId id="630" r:id="rId15"/>
    <p:sldId id="633" r:id="rId16"/>
    <p:sldId id="451" r:id="rId17"/>
    <p:sldId id="503" r:id="rId18"/>
    <p:sldId id="300" r:id="rId19"/>
    <p:sldId id="262" r:id="rId20"/>
    <p:sldId id="260" r:id="rId21"/>
    <p:sldId id="446" r:id="rId22"/>
    <p:sldId id="447" r:id="rId23"/>
    <p:sldId id="350" r:id="rId24"/>
    <p:sldId id="351" r:id="rId25"/>
    <p:sldId id="263" r:id="rId26"/>
    <p:sldId id="264" r:id="rId27"/>
    <p:sldId id="265" r:id="rId28"/>
    <p:sldId id="266" r:id="rId29"/>
    <p:sldId id="267" r:id="rId30"/>
    <p:sldId id="269" r:id="rId31"/>
    <p:sldId id="268" r:id="rId32"/>
    <p:sldId id="270" r:id="rId33"/>
    <p:sldId id="271" r:id="rId34"/>
    <p:sldId id="289" r:id="rId35"/>
    <p:sldId id="286" r:id="rId36"/>
    <p:sldId id="272" r:id="rId37"/>
    <p:sldId id="290" r:id="rId38"/>
    <p:sldId id="273" r:id="rId39"/>
    <p:sldId id="287" r:id="rId40"/>
    <p:sldId id="274" r:id="rId41"/>
    <p:sldId id="275" r:id="rId42"/>
    <p:sldId id="288" r:id="rId43"/>
    <p:sldId id="276" r:id="rId44"/>
    <p:sldId id="277" r:id="rId45"/>
    <p:sldId id="278" r:id="rId46"/>
    <p:sldId id="634" r:id="rId47"/>
    <p:sldId id="280" r:id="rId48"/>
    <p:sldId id="281" r:id="rId49"/>
    <p:sldId id="352" r:id="rId50"/>
    <p:sldId id="353" r:id="rId51"/>
    <p:sldId id="354" r:id="rId52"/>
    <p:sldId id="355" r:id="rId53"/>
    <p:sldId id="356" r:id="rId54"/>
    <p:sldId id="357" r:id="rId55"/>
    <p:sldId id="358" r:id="rId56"/>
    <p:sldId id="359" r:id="rId57"/>
    <p:sldId id="360" r:id="rId58"/>
    <p:sldId id="361" r:id="rId59"/>
    <p:sldId id="36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rie Pogorelc" initials="CP" lastIdx="1" clrIdx="0">
    <p:extLst>
      <p:ext uri="{19B8F6BF-5375-455C-9EA6-DF929625EA0E}">
        <p15:presenceInfo xmlns:p15="http://schemas.microsoft.com/office/powerpoint/2012/main" userId="S-1-5-21-3498805899-2376028649-363471376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BD59C2-C80C-4A0A-BC7F-B20D3A341367}" v="1" dt="2023-02-21T19:02:09.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1" autoAdjust="0"/>
  </p:normalViewPr>
  <p:slideViewPr>
    <p:cSldViewPr snapToGrid="0">
      <p:cViewPr varScale="1">
        <p:scale>
          <a:sx n="68" d="100"/>
          <a:sy n="68" d="100"/>
        </p:scale>
        <p:origin x="66" y="2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51BD59C2-C80C-4A0A-BC7F-B20D3A341367}"/>
    <pc:docChg chg="addSld delSld modSld">
      <pc:chgData name="Johnson, Chad" userId="29e26967-ee32-4210-a1e6-19e5305e9c5f" providerId="ADAL" clId="{51BD59C2-C80C-4A0A-BC7F-B20D3A341367}" dt="2023-02-21T19:02:09.776" v="1"/>
      <pc:docMkLst>
        <pc:docMk/>
      </pc:docMkLst>
      <pc:sldChg chg="add">
        <pc:chgData name="Johnson, Chad" userId="29e26967-ee32-4210-a1e6-19e5305e9c5f" providerId="ADAL" clId="{51BD59C2-C80C-4A0A-BC7F-B20D3A341367}" dt="2023-02-21T19:02:09.776" v="1"/>
        <pc:sldMkLst>
          <pc:docMk/>
          <pc:sldMk cId="0" sldId="260"/>
        </pc:sldMkLst>
      </pc:sldChg>
      <pc:sldChg chg="add">
        <pc:chgData name="Johnson, Chad" userId="29e26967-ee32-4210-a1e6-19e5305e9c5f" providerId="ADAL" clId="{51BD59C2-C80C-4A0A-BC7F-B20D3A341367}" dt="2023-02-21T19:02:09.776" v="1"/>
        <pc:sldMkLst>
          <pc:docMk/>
          <pc:sldMk cId="0" sldId="262"/>
        </pc:sldMkLst>
      </pc:sldChg>
      <pc:sldChg chg="add">
        <pc:chgData name="Johnson, Chad" userId="29e26967-ee32-4210-a1e6-19e5305e9c5f" providerId="ADAL" clId="{51BD59C2-C80C-4A0A-BC7F-B20D3A341367}" dt="2023-02-21T19:02:09.776" v="1"/>
        <pc:sldMkLst>
          <pc:docMk/>
          <pc:sldMk cId="0" sldId="263"/>
        </pc:sldMkLst>
      </pc:sldChg>
      <pc:sldChg chg="add">
        <pc:chgData name="Johnson, Chad" userId="29e26967-ee32-4210-a1e6-19e5305e9c5f" providerId="ADAL" clId="{51BD59C2-C80C-4A0A-BC7F-B20D3A341367}" dt="2023-02-21T19:02:09.776" v="1"/>
        <pc:sldMkLst>
          <pc:docMk/>
          <pc:sldMk cId="0" sldId="264"/>
        </pc:sldMkLst>
      </pc:sldChg>
      <pc:sldChg chg="add">
        <pc:chgData name="Johnson, Chad" userId="29e26967-ee32-4210-a1e6-19e5305e9c5f" providerId="ADAL" clId="{51BD59C2-C80C-4A0A-BC7F-B20D3A341367}" dt="2023-02-21T19:02:09.776" v="1"/>
        <pc:sldMkLst>
          <pc:docMk/>
          <pc:sldMk cId="0" sldId="265"/>
        </pc:sldMkLst>
      </pc:sldChg>
      <pc:sldChg chg="add">
        <pc:chgData name="Johnson, Chad" userId="29e26967-ee32-4210-a1e6-19e5305e9c5f" providerId="ADAL" clId="{51BD59C2-C80C-4A0A-BC7F-B20D3A341367}" dt="2023-02-21T19:02:09.776" v="1"/>
        <pc:sldMkLst>
          <pc:docMk/>
          <pc:sldMk cId="0" sldId="266"/>
        </pc:sldMkLst>
      </pc:sldChg>
      <pc:sldChg chg="add">
        <pc:chgData name="Johnson, Chad" userId="29e26967-ee32-4210-a1e6-19e5305e9c5f" providerId="ADAL" clId="{51BD59C2-C80C-4A0A-BC7F-B20D3A341367}" dt="2023-02-21T19:02:09.776" v="1"/>
        <pc:sldMkLst>
          <pc:docMk/>
          <pc:sldMk cId="0" sldId="267"/>
        </pc:sldMkLst>
      </pc:sldChg>
      <pc:sldChg chg="add">
        <pc:chgData name="Johnson, Chad" userId="29e26967-ee32-4210-a1e6-19e5305e9c5f" providerId="ADAL" clId="{51BD59C2-C80C-4A0A-BC7F-B20D3A341367}" dt="2023-02-21T19:02:09.776" v="1"/>
        <pc:sldMkLst>
          <pc:docMk/>
          <pc:sldMk cId="0" sldId="268"/>
        </pc:sldMkLst>
      </pc:sldChg>
      <pc:sldChg chg="add">
        <pc:chgData name="Johnson, Chad" userId="29e26967-ee32-4210-a1e6-19e5305e9c5f" providerId="ADAL" clId="{51BD59C2-C80C-4A0A-BC7F-B20D3A341367}" dt="2023-02-21T19:02:09.776" v="1"/>
        <pc:sldMkLst>
          <pc:docMk/>
          <pc:sldMk cId="0" sldId="269"/>
        </pc:sldMkLst>
      </pc:sldChg>
      <pc:sldChg chg="add">
        <pc:chgData name="Johnson, Chad" userId="29e26967-ee32-4210-a1e6-19e5305e9c5f" providerId="ADAL" clId="{51BD59C2-C80C-4A0A-BC7F-B20D3A341367}" dt="2023-02-21T19:02:09.776" v="1"/>
        <pc:sldMkLst>
          <pc:docMk/>
          <pc:sldMk cId="0" sldId="270"/>
        </pc:sldMkLst>
      </pc:sldChg>
      <pc:sldChg chg="add">
        <pc:chgData name="Johnson, Chad" userId="29e26967-ee32-4210-a1e6-19e5305e9c5f" providerId="ADAL" clId="{51BD59C2-C80C-4A0A-BC7F-B20D3A341367}" dt="2023-02-21T19:02:09.776" v="1"/>
        <pc:sldMkLst>
          <pc:docMk/>
          <pc:sldMk cId="0" sldId="271"/>
        </pc:sldMkLst>
      </pc:sldChg>
      <pc:sldChg chg="add">
        <pc:chgData name="Johnson, Chad" userId="29e26967-ee32-4210-a1e6-19e5305e9c5f" providerId="ADAL" clId="{51BD59C2-C80C-4A0A-BC7F-B20D3A341367}" dt="2023-02-21T19:02:09.776" v="1"/>
        <pc:sldMkLst>
          <pc:docMk/>
          <pc:sldMk cId="0" sldId="272"/>
        </pc:sldMkLst>
      </pc:sldChg>
      <pc:sldChg chg="add">
        <pc:chgData name="Johnson, Chad" userId="29e26967-ee32-4210-a1e6-19e5305e9c5f" providerId="ADAL" clId="{51BD59C2-C80C-4A0A-BC7F-B20D3A341367}" dt="2023-02-21T19:02:09.776" v="1"/>
        <pc:sldMkLst>
          <pc:docMk/>
          <pc:sldMk cId="0" sldId="273"/>
        </pc:sldMkLst>
      </pc:sldChg>
      <pc:sldChg chg="add">
        <pc:chgData name="Johnson, Chad" userId="29e26967-ee32-4210-a1e6-19e5305e9c5f" providerId="ADAL" clId="{51BD59C2-C80C-4A0A-BC7F-B20D3A341367}" dt="2023-02-21T19:02:09.776" v="1"/>
        <pc:sldMkLst>
          <pc:docMk/>
          <pc:sldMk cId="0" sldId="274"/>
        </pc:sldMkLst>
      </pc:sldChg>
      <pc:sldChg chg="add">
        <pc:chgData name="Johnson, Chad" userId="29e26967-ee32-4210-a1e6-19e5305e9c5f" providerId="ADAL" clId="{51BD59C2-C80C-4A0A-BC7F-B20D3A341367}" dt="2023-02-21T19:02:09.776" v="1"/>
        <pc:sldMkLst>
          <pc:docMk/>
          <pc:sldMk cId="0" sldId="275"/>
        </pc:sldMkLst>
      </pc:sldChg>
      <pc:sldChg chg="add">
        <pc:chgData name="Johnson, Chad" userId="29e26967-ee32-4210-a1e6-19e5305e9c5f" providerId="ADAL" clId="{51BD59C2-C80C-4A0A-BC7F-B20D3A341367}" dt="2023-02-21T19:02:09.776" v="1"/>
        <pc:sldMkLst>
          <pc:docMk/>
          <pc:sldMk cId="0" sldId="276"/>
        </pc:sldMkLst>
      </pc:sldChg>
      <pc:sldChg chg="add">
        <pc:chgData name="Johnson, Chad" userId="29e26967-ee32-4210-a1e6-19e5305e9c5f" providerId="ADAL" clId="{51BD59C2-C80C-4A0A-BC7F-B20D3A341367}" dt="2023-02-21T19:02:09.776" v="1"/>
        <pc:sldMkLst>
          <pc:docMk/>
          <pc:sldMk cId="0" sldId="277"/>
        </pc:sldMkLst>
      </pc:sldChg>
      <pc:sldChg chg="add">
        <pc:chgData name="Johnson, Chad" userId="29e26967-ee32-4210-a1e6-19e5305e9c5f" providerId="ADAL" clId="{51BD59C2-C80C-4A0A-BC7F-B20D3A341367}" dt="2023-02-21T19:02:09.776" v="1"/>
        <pc:sldMkLst>
          <pc:docMk/>
          <pc:sldMk cId="0" sldId="278"/>
        </pc:sldMkLst>
      </pc:sldChg>
      <pc:sldChg chg="add del">
        <pc:chgData name="Johnson, Chad" userId="29e26967-ee32-4210-a1e6-19e5305e9c5f" providerId="ADAL" clId="{51BD59C2-C80C-4A0A-BC7F-B20D3A341367}" dt="2023-02-21T19:02:09.776" v="1"/>
        <pc:sldMkLst>
          <pc:docMk/>
          <pc:sldMk cId="3442598223" sldId="279"/>
        </pc:sldMkLst>
      </pc:sldChg>
      <pc:sldChg chg="add">
        <pc:chgData name="Johnson, Chad" userId="29e26967-ee32-4210-a1e6-19e5305e9c5f" providerId="ADAL" clId="{51BD59C2-C80C-4A0A-BC7F-B20D3A341367}" dt="2023-02-21T19:02:09.776" v="1"/>
        <pc:sldMkLst>
          <pc:docMk/>
          <pc:sldMk cId="0" sldId="280"/>
        </pc:sldMkLst>
      </pc:sldChg>
      <pc:sldChg chg="add">
        <pc:chgData name="Johnson, Chad" userId="29e26967-ee32-4210-a1e6-19e5305e9c5f" providerId="ADAL" clId="{51BD59C2-C80C-4A0A-BC7F-B20D3A341367}" dt="2023-02-21T19:02:09.776" v="1"/>
        <pc:sldMkLst>
          <pc:docMk/>
          <pc:sldMk cId="0" sldId="281"/>
        </pc:sldMkLst>
      </pc:sldChg>
      <pc:sldChg chg="add setBg">
        <pc:chgData name="Johnson, Chad" userId="29e26967-ee32-4210-a1e6-19e5305e9c5f" providerId="ADAL" clId="{51BD59C2-C80C-4A0A-BC7F-B20D3A341367}" dt="2023-02-21T19:02:09.776" v="1"/>
        <pc:sldMkLst>
          <pc:docMk/>
          <pc:sldMk cId="0" sldId="286"/>
        </pc:sldMkLst>
      </pc:sldChg>
      <pc:sldChg chg="add setBg">
        <pc:chgData name="Johnson, Chad" userId="29e26967-ee32-4210-a1e6-19e5305e9c5f" providerId="ADAL" clId="{51BD59C2-C80C-4A0A-BC7F-B20D3A341367}" dt="2023-02-21T19:02:09.776" v="1"/>
        <pc:sldMkLst>
          <pc:docMk/>
          <pc:sldMk cId="0" sldId="287"/>
        </pc:sldMkLst>
      </pc:sldChg>
      <pc:sldChg chg="add">
        <pc:chgData name="Johnson, Chad" userId="29e26967-ee32-4210-a1e6-19e5305e9c5f" providerId="ADAL" clId="{51BD59C2-C80C-4A0A-BC7F-B20D3A341367}" dt="2023-02-21T19:02:09.776" v="1"/>
        <pc:sldMkLst>
          <pc:docMk/>
          <pc:sldMk cId="0" sldId="288"/>
        </pc:sldMkLst>
      </pc:sldChg>
      <pc:sldChg chg="add setBg">
        <pc:chgData name="Johnson, Chad" userId="29e26967-ee32-4210-a1e6-19e5305e9c5f" providerId="ADAL" clId="{51BD59C2-C80C-4A0A-BC7F-B20D3A341367}" dt="2023-02-21T19:02:09.776" v="1"/>
        <pc:sldMkLst>
          <pc:docMk/>
          <pc:sldMk cId="0" sldId="289"/>
        </pc:sldMkLst>
      </pc:sldChg>
      <pc:sldChg chg="add">
        <pc:chgData name="Johnson, Chad" userId="29e26967-ee32-4210-a1e6-19e5305e9c5f" providerId="ADAL" clId="{51BD59C2-C80C-4A0A-BC7F-B20D3A341367}" dt="2023-02-21T19:02:09.776" v="1"/>
        <pc:sldMkLst>
          <pc:docMk/>
          <pc:sldMk cId="0" sldId="290"/>
        </pc:sldMkLst>
      </pc:sldChg>
      <pc:sldChg chg="add del">
        <pc:chgData name="Johnson, Chad" userId="29e26967-ee32-4210-a1e6-19e5305e9c5f" providerId="ADAL" clId="{51BD59C2-C80C-4A0A-BC7F-B20D3A341367}" dt="2023-02-21T19:02:09.776" v="1"/>
        <pc:sldMkLst>
          <pc:docMk/>
          <pc:sldMk cId="2403005569" sldId="300"/>
        </pc:sldMkLst>
      </pc:sldChg>
      <pc:sldChg chg="add del">
        <pc:chgData name="Johnson, Chad" userId="29e26967-ee32-4210-a1e6-19e5305e9c5f" providerId="ADAL" clId="{51BD59C2-C80C-4A0A-BC7F-B20D3A341367}" dt="2023-02-21T19:02:09.776" v="1"/>
        <pc:sldMkLst>
          <pc:docMk/>
          <pc:sldMk cId="0" sldId="350"/>
        </pc:sldMkLst>
      </pc:sldChg>
      <pc:sldChg chg="add del">
        <pc:chgData name="Johnson, Chad" userId="29e26967-ee32-4210-a1e6-19e5305e9c5f" providerId="ADAL" clId="{51BD59C2-C80C-4A0A-BC7F-B20D3A341367}" dt="2023-02-21T19:02:09.776" v="1"/>
        <pc:sldMkLst>
          <pc:docMk/>
          <pc:sldMk cId="0" sldId="351"/>
        </pc:sldMkLst>
      </pc:sldChg>
      <pc:sldChg chg="add del">
        <pc:chgData name="Johnson, Chad" userId="29e26967-ee32-4210-a1e6-19e5305e9c5f" providerId="ADAL" clId="{51BD59C2-C80C-4A0A-BC7F-B20D3A341367}" dt="2023-02-21T19:02:09.776" v="1"/>
        <pc:sldMkLst>
          <pc:docMk/>
          <pc:sldMk cId="0" sldId="352"/>
        </pc:sldMkLst>
      </pc:sldChg>
      <pc:sldChg chg="add del">
        <pc:chgData name="Johnson, Chad" userId="29e26967-ee32-4210-a1e6-19e5305e9c5f" providerId="ADAL" clId="{51BD59C2-C80C-4A0A-BC7F-B20D3A341367}" dt="2023-02-21T19:02:09.776" v="1"/>
        <pc:sldMkLst>
          <pc:docMk/>
          <pc:sldMk cId="0" sldId="353"/>
        </pc:sldMkLst>
      </pc:sldChg>
      <pc:sldChg chg="add del">
        <pc:chgData name="Johnson, Chad" userId="29e26967-ee32-4210-a1e6-19e5305e9c5f" providerId="ADAL" clId="{51BD59C2-C80C-4A0A-BC7F-B20D3A341367}" dt="2023-02-21T19:02:09.776" v="1"/>
        <pc:sldMkLst>
          <pc:docMk/>
          <pc:sldMk cId="0" sldId="354"/>
        </pc:sldMkLst>
      </pc:sldChg>
      <pc:sldChg chg="add del">
        <pc:chgData name="Johnson, Chad" userId="29e26967-ee32-4210-a1e6-19e5305e9c5f" providerId="ADAL" clId="{51BD59C2-C80C-4A0A-BC7F-B20D3A341367}" dt="2023-02-21T19:02:09.776" v="1"/>
        <pc:sldMkLst>
          <pc:docMk/>
          <pc:sldMk cId="0" sldId="355"/>
        </pc:sldMkLst>
      </pc:sldChg>
      <pc:sldChg chg="add del">
        <pc:chgData name="Johnson, Chad" userId="29e26967-ee32-4210-a1e6-19e5305e9c5f" providerId="ADAL" clId="{51BD59C2-C80C-4A0A-BC7F-B20D3A341367}" dt="2023-02-21T19:02:09.776" v="1"/>
        <pc:sldMkLst>
          <pc:docMk/>
          <pc:sldMk cId="0" sldId="356"/>
        </pc:sldMkLst>
      </pc:sldChg>
      <pc:sldChg chg="add del">
        <pc:chgData name="Johnson, Chad" userId="29e26967-ee32-4210-a1e6-19e5305e9c5f" providerId="ADAL" clId="{51BD59C2-C80C-4A0A-BC7F-B20D3A341367}" dt="2023-02-21T19:02:09.776" v="1"/>
        <pc:sldMkLst>
          <pc:docMk/>
          <pc:sldMk cId="0" sldId="357"/>
        </pc:sldMkLst>
      </pc:sldChg>
      <pc:sldChg chg="add del">
        <pc:chgData name="Johnson, Chad" userId="29e26967-ee32-4210-a1e6-19e5305e9c5f" providerId="ADAL" clId="{51BD59C2-C80C-4A0A-BC7F-B20D3A341367}" dt="2023-02-21T19:02:09.776" v="1"/>
        <pc:sldMkLst>
          <pc:docMk/>
          <pc:sldMk cId="0" sldId="358"/>
        </pc:sldMkLst>
      </pc:sldChg>
      <pc:sldChg chg="add del">
        <pc:chgData name="Johnson, Chad" userId="29e26967-ee32-4210-a1e6-19e5305e9c5f" providerId="ADAL" clId="{51BD59C2-C80C-4A0A-BC7F-B20D3A341367}" dt="2023-02-21T19:02:09.776" v="1"/>
        <pc:sldMkLst>
          <pc:docMk/>
          <pc:sldMk cId="0" sldId="359"/>
        </pc:sldMkLst>
      </pc:sldChg>
      <pc:sldChg chg="add del">
        <pc:chgData name="Johnson, Chad" userId="29e26967-ee32-4210-a1e6-19e5305e9c5f" providerId="ADAL" clId="{51BD59C2-C80C-4A0A-BC7F-B20D3A341367}" dt="2023-02-21T19:02:09.776" v="1"/>
        <pc:sldMkLst>
          <pc:docMk/>
          <pc:sldMk cId="0" sldId="360"/>
        </pc:sldMkLst>
      </pc:sldChg>
      <pc:sldChg chg="add del">
        <pc:chgData name="Johnson, Chad" userId="29e26967-ee32-4210-a1e6-19e5305e9c5f" providerId="ADAL" clId="{51BD59C2-C80C-4A0A-BC7F-B20D3A341367}" dt="2023-02-21T19:02:09.776" v="1"/>
        <pc:sldMkLst>
          <pc:docMk/>
          <pc:sldMk cId="0" sldId="361"/>
        </pc:sldMkLst>
      </pc:sldChg>
      <pc:sldChg chg="add del">
        <pc:chgData name="Johnson, Chad" userId="29e26967-ee32-4210-a1e6-19e5305e9c5f" providerId="ADAL" clId="{51BD59C2-C80C-4A0A-BC7F-B20D3A341367}" dt="2023-02-21T19:02:09.776" v="1"/>
        <pc:sldMkLst>
          <pc:docMk/>
          <pc:sldMk cId="0" sldId="362"/>
        </pc:sldMkLst>
      </pc:sldChg>
      <pc:sldChg chg="add">
        <pc:chgData name="Johnson, Chad" userId="29e26967-ee32-4210-a1e6-19e5305e9c5f" providerId="ADAL" clId="{51BD59C2-C80C-4A0A-BC7F-B20D3A341367}" dt="2023-02-21T19:02:09.776" v="1"/>
        <pc:sldMkLst>
          <pc:docMk/>
          <pc:sldMk cId="2684171753" sldId="446"/>
        </pc:sldMkLst>
      </pc:sldChg>
      <pc:sldChg chg="add">
        <pc:chgData name="Johnson, Chad" userId="29e26967-ee32-4210-a1e6-19e5305e9c5f" providerId="ADAL" clId="{51BD59C2-C80C-4A0A-BC7F-B20D3A341367}" dt="2023-02-21T19:02:09.776" v="1"/>
        <pc:sldMkLst>
          <pc:docMk/>
          <pc:sldMk cId="419925658" sldId="447"/>
        </pc:sldMkLst>
      </pc:sldChg>
      <pc:sldChg chg="add del">
        <pc:chgData name="Johnson, Chad" userId="29e26967-ee32-4210-a1e6-19e5305e9c5f" providerId="ADAL" clId="{51BD59C2-C80C-4A0A-BC7F-B20D3A341367}" dt="2023-02-21T19:02:09.776" v="1"/>
        <pc:sldMkLst>
          <pc:docMk/>
          <pc:sldMk cId="3611346401" sldId="451"/>
        </pc:sldMkLst>
      </pc:sldChg>
      <pc:sldChg chg="add del">
        <pc:chgData name="Johnson, Chad" userId="29e26967-ee32-4210-a1e6-19e5305e9c5f" providerId="ADAL" clId="{51BD59C2-C80C-4A0A-BC7F-B20D3A341367}" dt="2023-02-21T19:02:09.776" v="1"/>
        <pc:sldMkLst>
          <pc:docMk/>
          <pc:sldMk cId="1486857975" sldId="491"/>
        </pc:sldMkLst>
      </pc:sldChg>
      <pc:sldChg chg="add del">
        <pc:chgData name="Johnson, Chad" userId="29e26967-ee32-4210-a1e6-19e5305e9c5f" providerId="ADAL" clId="{51BD59C2-C80C-4A0A-BC7F-B20D3A341367}" dt="2023-02-21T19:02:09.776" v="1"/>
        <pc:sldMkLst>
          <pc:docMk/>
          <pc:sldMk cId="1771006119" sldId="492"/>
        </pc:sldMkLst>
      </pc:sldChg>
      <pc:sldChg chg="add del">
        <pc:chgData name="Johnson, Chad" userId="29e26967-ee32-4210-a1e6-19e5305e9c5f" providerId="ADAL" clId="{51BD59C2-C80C-4A0A-BC7F-B20D3A341367}" dt="2023-02-21T19:02:09.776" v="1"/>
        <pc:sldMkLst>
          <pc:docMk/>
          <pc:sldMk cId="2643553141" sldId="494"/>
        </pc:sldMkLst>
      </pc:sldChg>
      <pc:sldChg chg="add del">
        <pc:chgData name="Johnson, Chad" userId="29e26967-ee32-4210-a1e6-19e5305e9c5f" providerId="ADAL" clId="{51BD59C2-C80C-4A0A-BC7F-B20D3A341367}" dt="2023-02-21T19:02:09.776" v="1"/>
        <pc:sldMkLst>
          <pc:docMk/>
          <pc:sldMk cId="1156481217" sldId="496"/>
        </pc:sldMkLst>
      </pc:sldChg>
      <pc:sldChg chg="add del">
        <pc:chgData name="Johnson, Chad" userId="29e26967-ee32-4210-a1e6-19e5305e9c5f" providerId="ADAL" clId="{51BD59C2-C80C-4A0A-BC7F-B20D3A341367}" dt="2023-02-21T19:02:09.776" v="1"/>
        <pc:sldMkLst>
          <pc:docMk/>
          <pc:sldMk cId="1552125444" sldId="497"/>
        </pc:sldMkLst>
      </pc:sldChg>
      <pc:sldChg chg="add del">
        <pc:chgData name="Johnson, Chad" userId="29e26967-ee32-4210-a1e6-19e5305e9c5f" providerId="ADAL" clId="{51BD59C2-C80C-4A0A-BC7F-B20D3A341367}" dt="2023-02-21T19:02:09.776" v="1"/>
        <pc:sldMkLst>
          <pc:docMk/>
          <pc:sldMk cId="2530362212" sldId="498"/>
        </pc:sldMkLst>
      </pc:sldChg>
      <pc:sldChg chg="add del">
        <pc:chgData name="Johnson, Chad" userId="29e26967-ee32-4210-a1e6-19e5305e9c5f" providerId="ADAL" clId="{51BD59C2-C80C-4A0A-BC7F-B20D3A341367}" dt="2023-02-21T19:02:09.776" v="1"/>
        <pc:sldMkLst>
          <pc:docMk/>
          <pc:sldMk cId="1309233697" sldId="499"/>
        </pc:sldMkLst>
      </pc:sldChg>
      <pc:sldChg chg="add del">
        <pc:chgData name="Johnson, Chad" userId="29e26967-ee32-4210-a1e6-19e5305e9c5f" providerId="ADAL" clId="{51BD59C2-C80C-4A0A-BC7F-B20D3A341367}" dt="2023-02-21T19:02:09.776" v="1"/>
        <pc:sldMkLst>
          <pc:docMk/>
          <pc:sldMk cId="4130934623" sldId="500"/>
        </pc:sldMkLst>
      </pc:sldChg>
      <pc:sldChg chg="add del">
        <pc:chgData name="Johnson, Chad" userId="29e26967-ee32-4210-a1e6-19e5305e9c5f" providerId="ADAL" clId="{51BD59C2-C80C-4A0A-BC7F-B20D3A341367}" dt="2023-02-21T19:02:09.776" v="1"/>
        <pc:sldMkLst>
          <pc:docMk/>
          <pc:sldMk cId="3391083119" sldId="501"/>
        </pc:sldMkLst>
      </pc:sldChg>
      <pc:sldChg chg="add del">
        <pc:chgData name="Johnson, Chad" userId="29e26967-ee32-4210-a1e6-19e5305e9c5f" providerId="ADAL" clId="{51BD59C2-C80C-4A0A-BC7F-B20D3A341367}" dt="2023-02-21T19:02:09.776" v="1"/>
        <pc:sldMkLst>
          <pc:docMk/>
          <pc:sldMk cId="1198758040" sldId="502"/>
        </pc:sldMkLst>
      </pc:sldChg>
      <pc:sldChg chg="add del">
        <pc:chgData name="Johnson, Chad" userId="29e26967-ee32-4210-a1e6-19e5305e9c5f" providerId="ADAL" clId="{51BD59C2-C80C-4A0A-BC7F-B20D3A341367}" dt="2023-02-21T19:02:09.776" v="1"/>
        <pc:sldMkLst>
          <pc:docMk/>
          <pc:sldMk cId="873142455" sldId="503"/>
        </pc:sldMkLst>
      </pc:sldChg>
      <pc:sldChg chg="add del">
        <pc:chgData name="Johnson, Chad" userId="29e26967-ee32-4210-a1e6-19e5305e9c5f" providerId="ADAL" clId="{51BD59C2-C80C-4A0A-BC7F-B20D3A341367}" dt="2023-02-21T19:02:09.776" v="1"/>
        <pc:sldMkLst>
          <pc:docMk/>
          <pc:sldMk cId="393880166" sldId="627"/>
        </pc:sldMkLst>
      </pc:sldChg>
      <pc:sldChg chg="add del">
        <pc:chgData name="Johnson, Chad" userId="29e26967-ee32-4210-a1e6-19e5305e9c5f" providerId="ADAL" clId="{51BD59C2-C80C-4A0A-BC7F-B20D3A341367}" dt="2023-02-21T19:02:09.776" v="1"/>
        <pc:sldMkLst>
          <pc:docMk/>
          <pc:sldMk cId="3677625132" sldId="630"/>
        </pc:sldMkLst>
      </pc:sldChg>
      <pc:sldChg chg="add del">
        <pc:chgData name="Johnson, Chad" userId="29e26967-ee32-4210-a1e6-19e5305e9c5f" providerId="ADAL" clId="{51BD59C2-C80C-4A0A-BC7F-B20D3A341367}" dt="2023-02-21T19:02:09.776" v="1"/>
        <pc:sldMkLst>
          <pc:docMk/>
          <pc:sldMk cId="2144946733" sldId="633"/>
        </pc:sldMkLst>
      </pc:sldChg>
      <pc:sldChg chg="add">
        <pc:chgData name="Johnson, Chad" userId="29e26967-ee32-4210-a1e6-19e5305e9c5f" providerId="ADAL" clId="{51BD59C2-C80C-4A0A-BC7F-B20D3A341367}" dt="2023-02-21T19:02:09.776" v="1"/>
        <pc:sldMkLst>
          <pc:docMk/>
          <pc:sldMk cId="0" sldId="63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8FA0C-61C2-4FE8-9ECD-D634218EF31B}" type="slidenum">
              <a:rPr lang="en-US" smtClean="0"/>
              <a:pPr/>
              <a:t>2</a:t>
            </a:fld>
            <a:endParaRPr lang="en-US" dirty="0"/>
          </a:p>
        </p:txBody>
      </p:sp>
    </p:spTree>
    <p:extLst>
      <p:ext uri="{BB962C8B-B14F-4D97-AF65-F5344CB8AC3E}">
        <p14:creationId xmlns:p14="http://schemas.microsoft.com/office/powerpoint/2010/main" val="412617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42A16481-9E6C-4C24-877B-8670455DF5D1}" type="slidenum">
              <a:rPr lang="en-AU" altLang="en-US"/>
              <a:pPr/>
              <a:t>24</a:t>
            </a:fld>
            <a:endParaRPr lang="en-AU"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Biba [BIBA77] models deals with integrity, and is concerned with the unauthorized modification of data. The basic elements of the Biba model are like the BLP model. As with BLP, the Biba model deals with subjects and objects. Each subject and object is assigned an integrity level, denoted as I(</a:t>
            </a:r>
            <a:r>
              <a:rPr lang="en-US" altLang="en-US" i="1">
                <a:latin typeface="Times New Roman" pitchFamily="18" charset="0"/>
              </a:rPr>
              <a:t>S</a:t>
            </a:r>
            <a:r>
              <a:rPr lang="en-US" altLang="en-US">
                <a:latin typeface="Times New Roman" pitchFamily="18" charset="0"/>
              </a:rPr>
              <a:t>) and I(</a:t>
            </a:r>
            <a:r>
              <a:rPr lang="en-US" altLang="en-US" i="1">
                <a:latin typeface="Times New Roman" pitchFamily="18" charset="0"/>
              </a:rPr>
              <a:t>O</a:t>
            </a:r>
            <a:r>
              <a:rPr lang="en-US" altLang="en-US">
                <a:latin typeface="Times New Roman" pitchFamily="18" charset="0"/>
              </a:rPr>
              <a:t>) for subject </a:t>
            </a:r>
            <a:r>
              <a:rPr lang="en-US" altLang="en-US" i="1">
                <a:latin typeface="Times New Roman" pitchFamily="18" charset="0"/>
              </a:rPr>
              <a:t>S</a:t>
            </a:r>
            <a:r>
              <a:rPr lang="en-US" altLang="en-US">
                <a:latin typeface="Times New Roman" pitchFamily="18" charset="0"/>
              </a:rPr>
              <a:t> and object </a:t>
            </a:r>
            <a:r>
              <a:rPr lang="en-US" altLang="en-US" i="1">
                <a:latin typeface="Times New Roman" pitchFamily="18" charset="0"/>
              </a:rPr>
              <a:t>O</a:t>
            </a:r>
            <a:r>
              <a:rPr lang="en-US" altLang="en-US">
                <a:latin typeface="Times New Roman" pitchFamily="18" charset="0"/>
              </a:rPr>
              <a:t>, respectively. A simple hierarchical classification can be used, in which there is a strict ordering of levels from lowest to highest. Biba then proposes a number of alternative policies that can be imposed on this model. The most relevant is the strict integrity policy, based on the following rules:</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Simple integrity:</a:t>
            </a:r>
            <a:r>
              <a:rPr lang="en-US" altLang="en-US">
                <a:latin typeface="Times New Roman" pitchFamily="18" charset="0"/>
              </a:rPr>
              <a:t> A subject can modify an object only if the integrity level of the subject dominates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Integrity confinement:</a:t>
            </a:r>
            <a:r>
              <a:rPr lang="en-US" altLang="en-US">
                <a:latin typeface="Times New Roman" pitchFamily="18" charset="0"/>
              </a:rPr>
              <a:t> A subject can read on object only if the integrity level of the subject is dominated by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Invocation property:</a:t>
            </a:r>
            <a:r>
              <a:rPr lang="en-US" altLang="en-US">
                <a:latin typeface="Times New Roman" pitchFamily="18" charset="0"/>
              </a:rPr>
              <a:t> A subject can invoke another subject only if the integrity level of the 1st subject dominates the integrity level of the 2nd subject: I(</a:t>
            </a:r>
            <a:r>
              <a:rPr lang="en-US" altLang="en-US" i="1">
                <a:latin typeface="Times New Roman" pitchFamily="18" charset="0"/>
              </a:rPr>
              <a:t>S</a:t>
            </a:r>
            <a:r>
              <a:rPr lang="en-US" altLang="en-US" baseline="-25000">
                <a:latin typeface="Times New Roman" pitchFamily="18" charset="0"/>
              </a:rPr>
              <a:t>1</a:t>
            </a:r>
            <a:r>
              <a:rPr lang="en-US" altLang="en-US">
                <a:latin typeface="Times New Roman" pitchFamily="18" charset="0"/>
              </a:rPr>
              <a:t>) ≥ I(</a:t>
            </a:r>
            <a:r>
              <a:rPr lang="en-US" altLang="en-US" i="1">
                <a:latin typeface="Times New Roman" pitchFamily="18" charset="0"/>
              </a:rPr>
              <a:t>S</a:t>
            </a:r>
            <a:r>
              <a:rPr lang="en-US" altLang="en-US" baseline="-25000">
                <a:latin typeface="Times New Roman" pitchFamily="18" charset="0"/>
              </a:rPr>
              <a:t>2</a:t>
            </a:r>
            <a:r>
              <a:rPr lang="en-US" altLang="en-US">
                <a:latin typeface="Times New Roman" pitchFamily="18" charset="0"/>
              </a:rPr>
              <a:t>).</a:t>
            </a:r>
          </a:p>
          <a:p>
            <a:pPr eaLnBrk="1" hangingPunct="1"/>
            <a:r>
              <a:rPr lang="en-US" altLang="en-US">
                <a:latin typeface="Times New Roman" pitchFamily="18" charset="0"/>
              </a:rPr>
              <a:t>The simple integrity rule is the logical write-up restriction that prevents contamination of high-integrity data. Figure 10.4 illustrates the need for the integrity confinement rule. A low-integrity process may read low-integrity data but is prevented from contaminating a high-integrity file with that data by the simple integrity rule. If only this rule is in force, a high-integrity process could conceivably copy low-integrity data into a high-integrity file. Normally, one would trust a high-integrity process to not contaminate a high-integrity file, but an error in the code or a Trojan horse could result in such contamination. Hence the need for the integrity confinement rule.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3AEC58-7895-4AB2-9E74-E02172C3B56E}"/>
              </a:ext>
            </a:extLst>
          </p:cNvPr>
          <p:cNvSpPr>
            <a:spLocks noGrp="1" noChangeArrowheads="1"/>
          </p:cNvSpPr>
          <p:nvPr>
            <p:ph type="sldNum" sz="quarter" idx="5"/>
          </p:nvPr>
        </p:nvSpPr>
        <p:spPr>
          <a:ln/>
        </p:spPr>
        <p:txBody>
          <a:bodyPr/>
          <a:lstStyle/>
          <a:p>
            <a:fld id="{42495B74-764B-4B66-B332-1ACC3510CABE}" type="slidenum">
              <a:rPr lang="en-US" altLang="en-US"/>
              <a:pPr/>
              <a:t>30</a:t>
            </a:fld>
            <a:endParaRPr lang="en-US" altLang="en-US"/>
          </a:p>
        </p:txBody>
      </p:sp>
      <p:sp>
        <p:nvSpPr>
          <p:cNvPr id="145410" name="Rectangle 2">
            <a:extLst>
              <a:ext uri="{FF2B5EF4-FFF2-40B4-BE49-F238E27FC236}">
                <a16:creationId xmlns:a16="http://schemas.microsoft.com/office/drawing/2014/main" id="{7FF8AE28-2597-4584-91C7-65B11F760A7D}"/>
              </a:ext>
            </a:extLst>
          </p:cNvPr>
          <p:cNvSpPr>
            <a:spLocks noGrp="1" noRot="1" noChangeAspect="1" noChangeArrowheads="1" noTextEdit="1"/>
          </p:cNvSpPr>
          <p:nvPr>
            <p:ph type="sldImg"/>
          </p:nvPr>
        </p:nvSpPr>
        <p:spPr>
          <a:ln/>
        </p:spPr>
      </p:sp>
      <p:sp>
        <p:nvSpPr>
          <p:cNvPr id="145411" name="Rectangle 3">
            <a:extLst>
              <a:ext uri="{FF2B5EF4-FFF2-40B4-BE49-F238E27FC236}">
                <a16:creationId xmlns:a16="http://schemas.microsoft.com/office/drawing/2014/main" id="{AF042FDD-A315-4F71-9091-3370956367C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459E53EB-F212-4837-A5D5-759DB21E01A7}" type="slidenum">
              <a:rPr lang="en-AU" altLang="en-US"/>
              <a:pPr/>
              <a:t>49</a:t>
            </a:fld>
            <a:endParaRPr lang="en-AU"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Biba [BIBA77] models deals with integrity, and is concerned with the unauthorized modification of data. The basic elements of the Biba model are like the BLP model. As with BLP, the Biba model deals with subjects and objects. Each subject and object is assigned an integrity level, denoted as I(</a:t>
            </a:r>
            <a:r>
              <a:rPr lang="en-US" altLang="en-US" i="1">
                <a:latin typeface="Times New Roman" pitchFamily="18" charset="0"/>
              </a:rPr>
              <a:t>S</a:t>
            </a:r>
            <a:r>
              <a:rPr lang="en-US" altLang="en-US">
                <a:latin typeface="Times New Roman" pitchFamily="18" charset="0"/>
              </a:rPr>
              <a:t>) and I(</a:t>
            </a:r>
            <a:r>
              <a:rPr lang="en-US" altLang="en-US" i="1">
                <a:latin typeface="Times New Roman" pitchFamily="18" charset="0"/>
              </a:rPr>
              <a:t>O</a:t>
            </a:r>
            <a:r>
              <a:rPr lang="en-US" altLang="en-US">
                <a:latin typeface="Times New Roman" pitchFamily="18" charset="0"/>
              </a:rPr>
              <a:t>) for subject </a:t>
            </a:r>
            <a:r>
              <a:rPr lang="en-US" altLang="en-US" i="1">
                <a:latin typeface="Times New Roman" pitchFamily="18" charset="0"/>
              </a:rPr>
              <a:t>S</a:t>
            </a:r>
            <a:r>
              <a:rPr lang="en-US" altLang="en-US">
                <a:latin typeface="Times New Roman" pitchFamily="18" charset="0"/>
              </a:rPr>
              <a:t> and object </a:t>
            </a:r>
            <a:r>
              <a:rPr lang="en-US" altLang="en-US" i="1">
                <a:latin typeface="Times New Roman" pitchFamily="18" charset="0"/>
              </a:rPr>
              <a:t>O</a:t>
            </a:r>
            <a:r>
              <a:rPr lang="en-US" altLang="en-US">
                <a:latin typeface="Times New Roman" pitchFamily="18" charset="0"/>
              </a:rPr>
              <a:t>, respectively. A simple hierarchical classification can be used, in which there is a strict ordering of levels from lowest to highest. Biba then proposes a number of alternative policies that can be imposed on this model. The most relevant is the strict integrity policy, based on the following rules:</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Simple integrity:</a:t>
            </a:r>
            <a:r>
              <a:rPr lang="en-US" altLang="en-US">
                <a:latin typeface="Times New Roman" pitchFamily="18" charset="0"/>
              </a:rPr>
              <a:t> A subject can modify an object only if the integrity level of the subject dominates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Integrity confinement:</a:t>
            </a:r>
            <a:r>
              <a:rPr lang="en-US" altLang="en-US">
                <a:latin typeface="Times New Roman" pitchFamily="18" charset="0"/>
              </a:rPr>
              <a:t> A subject can read on object only if the integrity level of the subject is dominated by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Invocation property:</a:t>
            </a:r>
            <a:r>
              <a:rPr lang="en-US" altLang="en-US">
                <a:latin typeface="Times New Roman" pitchFamily="18" charset="0"/>
              </a:rPr>
              <a:t> A subject can invoke another subject only if the integrity level of the 1st subject dominates the integrity level of the 2nd subject: I(</a:t>
            </a:r>
            <a:r>
              <a:rPr lang="en-US" altLang="en-US" i="1">
                <a:latin typeface="Times New Roman" pitchFamily="18" charset="0"/>
              </a:rPr>
              <a:t>S</a:t>
            </a:r>
            <a:r>
              <a:rPr lang="en-US" altLang="en-US" baseline="-25000">
                <a:latin typeface="Times New Roman" pitchFamily="18" charset="0"/>
              </a:rPr>
              <a:t>1</a:t>
            </a:r>
            <a:r>
              <a:rPr lang="en-US" altLang="en-US">
                <a:latin typeface="Times New Roman" pitchFamily="18" charset="0"/>
              </a:rPr>
              <a:t>) ≥ I(</a:t>
            </a:r>
            <a:r>
              <a:rPr lang="en-US" altLang="en-US" i="1">
                <a:latin typeface="Times New Roman" pitchFamily="18" charset="0"/>
              </a:rPr>
              <a:t>S</a:t>
            </a:r>
            <a:r>
              <a:rPr lang="en-US" altLang="en-US" baseline="-25000">
                <a:latin typeface="Times New Roman" pitchFamily="18" charset="0"/>
              </a:rPr>
              <a:t>2</a:t>
            </a:r>
            <a:r>
              <a:rPr lang="en-US" altLang="en-US">
                <a:latin typeface="Times New Roman" pitchFamily="18" charset="0"/>
              </a:rPr>
              <a:t>).</a:t>
            </a:r>
          </a:p>
          <a:p>
            <a:pPr eaLnBrk="1" hangingPunct="1"/>
            <a:r>
              <a:rPr lang="en-US" altLang="en-US">
                <a:latin typeface="Times New Roman" pitchFamily="18" charset="0"/>
              </a:rPr>
              <a:t>The simple integrity rule is the logical write-up restriction that prevents contamination of high-integrity data. Figure 10.4 illustrates the need for the integrity confinement rule. A low-integrity process may read low-integrity data but is prevented from contaminating a high-integrity file with that data by the simple integrity rule. If only this rule is in force, a high-integrity process could conceivably copy low-integrity data into a high-integrity file. Normally, one would trust a high-integrity process to not contaminate a high-integrity file, but an error in the code or a Trojan horse could result in such contamination. Hence the need for the integrity confinement rule.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70B9DFD9-A608-4D7D-84DC-681BB06748B6}" type="slidenum">
              <a:rPr lang="en-AU" altLang="en-US"/>
              <a:pPr/>
              <a:t>52</a:t>
            </a:fld>
            <a:endParaRPr lang="en-AU" alt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A more elaborate and perhaps more practical integrity model was proposed by Clark and Wilson. The Clark-Wilson model (CWM) is aimed at commercial rather than military applications, and closely models real commercial operations. Figure 10.5 illustrates the rules in this model. The rules combine to form a two-part integrity assurance facility, in which certification is done by a security officer with respect to an integrity policy, and enforcement is done by the system. The rules are:</a:t>
            </a:r>
          </a:p>
          <a:p>
            <a:pPr eaLnBrk="1" hangingPunct="1"/>
            <a:r>
              <a:rPr lang="en-US" altLang="en-US" b="1">
                <a:latin typeface="Times New Roman" pitchFamily="18" charset="0"/>
              </a:rPr>
              <a:t>Cl: </a:t>
            </a:r>
            <a:r>
              <a:rPr lang="en-US" altLang="en-US">
                <a:latin typeface="Times New Roman" pitchFamily="18" charset="0"/>
              </a:rPr>
              <a:t>All IVPs must ensure all CDIs are in a valid state at the time the IVP is run.</a:t>
            </a:r>
          </a:p>
          <a:p>
            <a:pPr eaLnBrk="1" hangingPunct="1"/>
            <a:r>
              <a:rPr lang="en-US" altLang="en-US" b="1">
                <a:latin typeface="Times New Roman" pitchFamily="18" charset="0"/>
              </a:rPr>
              <a:t>C2: </a:t>
            </a:r>
            <a:r>
              <a:rPr lang="en-US" altLang="en-US">
                <a:latin typeface="Times New Roman" pitchFamily="18" charset="0"/>
              </a:rPr>
              <a:t>All TPs must be certified to be valid.</a:t>
            </a:r>
          </a:p>
          <a:p>
            <a:pPr eaLnBrk="1" hangingPunct="1"/>
            <a:r>
              <a:rPr lang="en-US" altLang="en-US" b="1">
                <a:latin typeface="Times New Roman" pitchFamily="18" charset="0"/>
              </a:rPr>
              <a:t>El:</a:t>
            </a:r>
            <a:r>
              <a:rPr lang="en-US" altLang="en-US">
                <a:latin typeface="Times New Roman" pitchFamily="18" charset="0"/>
              </a:rPr>
              <a:t> system must maintain a list of relations from C2, and must ensure manipulation of any CDI is by a TP,as specified in some relation.</a:t>
            </a:r>
          </a:p>
          <a:p>
            <a:pPr eaLnBrk="1" hangingPunct="1"/>
            <a:r>
              <a:rPr lang="en-US" altLang="en-US" b="1">
                <a:latin typeface="Times New Roman" pitchFamily="18" charset="0"/>
              </a:rPr>
              <a:t>E2:</a:t>
            </a:r>
            <a:r>
              <a:rPr lang="en-US" altLang="en-US">
                <a:latin typeface="Times New Roman" pitchFamily="18" charset="0"/>
              </a:rPr>
              <a:t> system must maintain a list of relations of the form: (UserID, TPi, (CDIa, CDIb, CDIc, . ..)), which relates a user, a TP, and data objects that TP may reference.</a:t>
            </a:r>
          </a:p>
          <a:p>
            <a:pPr eaLnBrk="1" hangingPunct="1"/>
            <a:r>
              <a:rPr lang="en-US" altLang="en-US" b="1">
                <a:latin typeface="Times New Roman" pitchFamily="18" charset="0"/>
              </a:rPr>
              <a:t>C3: </a:t>
            </a:r>
            <a:r>
              <a:rPr lang="en-US" altLang="en-US">
                <a:latin typeface="Times New Roman" pitchFamily="18" charset="0"/>
              </a:rPr>
              <a:t>list of relations in E2 must be certified to meet the separation of duty requirement.</a:t>
            </a:r>
          </a:p>
          <a:p>
            <a:pPr eaLnBrk="1" hangingPunct="1"/>
            <a:r>
              <a:rPr lang="en-US" altLang="en-US" b="1">
                <a:latin typeface="Times New Roman" pitchFamily="18" charset="0"/>
              </a:rPr>
              <a:t>E3</a:t>
            </a:r>
            <a:r>
              <a:rPr lang="en-US" altLang="en-US">
                <a:latin typeface="Times New Roman" pitchFamily="18" charset="0"/>
              </a:rPr>
              <a:t>: system must authenticate the identity of each user attempting to execute a TP.</a:t>
            </a:r>
          </a:p>
          <a:p>
            <a:pPr eaLnBrk="1" hangingPunct="1"/>
            <a:r>
              <a:rPr lang="en-US" altLang="en-US" b="1">
                <a:latin typeface="Times New Roman" pitchFamily="18" charset="0"/>
              </a:rPr>
              <a:t>C4: </a:t>
            </a:r>
            <a:r>
              <a:rPr lang="en-US" altLang="en-US">
                <a:latin typeface="Times New Roman" pitchFamily="18" charset="0"/>
              </a:rPr>
              <a:t>All TPs must be certified to write to an append-only CDI (the log) all info.</a:t>
            </a:r>
          </a:p>
          <a:p>
            <a:pPr eaLnBrk="1" hangingPunct="1"/>
            <a:r>
              <a:rPr lang="en-US" altLang="en-US" b="1">
                <a:latin typeface="Times New Roman" pitchFamily="18" charset="0"/>
              </a:rPr>
              <a:t>C5: </a:t>
            </a:r>
            <a:r>
              <a:rPr lang="en-US" altLang="en-US">
                <a:latin typeface="Times New Roman" pitchFamily="18" charset="0"/>
              </a:rPr>
              <a:t>Any TP that takes a UDI as an input value must be certified to perform only valid transformations, or else no transformations, for any possible value of the UDI. </a:t>
            </a:r>
          </a:p>
          <a:p>
            <a:pPr eaLnBrk="1" hangingPunct="1"/>
            <a:r>
              <a:rPr lang="en-US" altLang="en-US" b="1">
                <a:latin typeface="Times New Roman" pitchFamily="18" charset="0"/>
              </a:rPr>
              <a:t>E4: </a:t>
            </a:r>
            <a:r>
              <a:rPr lang="en-US" altLang="en-US">
                <a:latin typeface="Times New Roman" pitchFamily="18" charset="0"/>
              </a:rPr>
              <a:t>Only the agent permitted to certify entities may change the list of such entities associated with other entities.</a:t>
            </a:r>
          </a:p>
          <a:p>
            <a:pPr eaLnBrk="1" hangingPunct="1"/>
            <a:r>
              <a:rPr lang="en-US" altLang="en-US">
                <a:latin typeface="Times New Roman" pitchFamily="18" charset="0"/>
              </a:rPr>
              <a:t>See text for further details.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14A4D091-832C-43E7-94DC-AD7075B3729E}" type="slidenum">
              <a:rPr lang="en-AU" altLang="en-US"/>
              <a:pPr/>
              <a:t>53</a:t>
            </a:fld>
            <a:endParaRPr lang="en-AU"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Biba [BIBA77] models deals with integrity, and is concerned with the unauthorized modification of data. The basic elements of the Biba model are like the BLP model. As with BLP, the Biba model deals with subjects and objects. Each subject and object is assigned an integrity level, denoted as I(</a:t>
            </a:r>
            <a:r>
              <a:rPr lang="en-US" altLang="en-US" i="1">
                <a:latin typeface="Times New Roman" pitchFamily="18" charset="0"/>
              </a:rPr>
              <a:t>S</a:t>
            </a:r>
            <a:r>
              <a:rPr lang="en-US" altLang="en-US">
                <a:latin typeface="Times New Roman" pitchFamily="18" charset="0"/>
              </a:rPr>
              <a:t>) and I(</a:t>
            </a:r>
            <a:r>
              <a:rPr lang="en-US" altLang="en-US" i="1">
                <a:latin typeface="Times New Roman" pitchFamily="18" charset="0"/>
              </a:rPr>
              <a:t>O</a:t>
            </a:r>
            <a:r>
              <a:rPr lang="en-US" altLang="en-US">
                <a:latin typeface="Times New Roman" pitchFamily="18" charset="0"/>
              </a:rPr>
              <a:t>) for subject </a:t>
            </a:r>
            <a:r>
              <a:rPr lang="en-US" altLang="en-US" i="1">
                <a:latin typeface="Times New Roman" pitchFamily="18" charset="0"/>
              </a:rPr>
              <a:t>S</a:t>
            </a:r>
            <a:r>
              <a:rPr lang="en-US" altLang="en-US">
                <a:latin typeface="Times New Roman" pitchFamily="18" charset="0"/>
              </a:rPr>
              <a:t> and object </a:t>
            </a:r>
            <a:r>
              <a:rPr lang="en-US" altLang="en-US" i="1">
                <a:latin typeface="Times New Roman" pitchFamily="18" charset="0"/>
              </a:rPr>
              <a:t>O</a:t>
            </a:r>
            <a:r>
              <a:rPr lang="en-US" altLang="en-US">
                <a:latin typeface="Times New Roman" pitchFamily="18" charset="0"/>
              </a:rPr>
              <a:t>, respectively. A simple hierarchical classification can be used, in which there is a strict ordering of levels from lowest to highest. Biba then proposes a number of alternative policies that can be imposed on this model. The most relevant is the strict integrity policy, based on the following rules:</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Simple integrity:</a:t>
            </a:r>
            <a:r>
              <a:rPr lang="en-US" altLang="en-US">
                <a:latin typeface="Times New Roman" pitchFamily="18" charset="0"/>
              </a:rPr>
              <a:t> A subject can modify an object only if the integrity level of the subject dominates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Integrity confinement:</a:t>
            </a:r>
            <a:r>
              <a:rPr lang="en-US" altLang="en-US">
                <a:latin typeface="Times New Roman" pitchFamily="18" charset="0"/>
              </a:rPr>
              <a:t> A subject can read on object only if the integrity level of the subject is dominated by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Invocation property:</a:t>
            </a:r>
            <a:r>
              <a:rPr lang="en-US" altLang="en-US">
                <a:latin typeface="Times New Roman" pitchFamily="18" charset="0"/>
              </a:rPr>
              <a:t> A subject can invoke another subject only if the integrity level of the 1st subject dominates the integrity level of the 2nd subject: I(</a:t>
            </a:r>
            <a:r>
              <a:rPr lang="en-US" altLang="en-US" i="1">
                <a:latin typeface="Times New Roman" pitchFamily="18" charset="0"/>
              </a:rPr>
              <a:t>S</a:t>
            </a:r>
            <a:r>
              <a:rPr lang="en-US" altLang="en-US" baseline="-25000">
                <a:latin typeface="Times New Roman" pitchFamily="18" charset="0"/>
              </a:rPr>
              <a:t>1</a:t>
            </a:r>
            <a:r>
              <a:rPr lang="en-US" altLang="en-US">
                <a:latin typeface="Times New Roman" pitchFamily="18" charset="0"/>
              </a:rPr>
              <a:t>) ≥ I(</a:t>
            </a:r>
            <a:r>
              <a:rPr lang="en-US" altLang="en-US" i="1">
                <a:latin typeface="Times New Roman" pitchFamily="18" charset="0"/>
              </a:rPr>
              <a:t>S</a:t>
            </a:r>
            <a:r>
              <a:rPr lang="en-US" altLang="en-US" baseline="-25000">
                <a:latin typeface="Times New Roman" pitchFamily="18" charset="0"/>
              </a:rPr>
              <a:t>2</a:t>
            </a:r>
            <a:r>
              <a:rPr lang="en-US" altLang="en-US">
                <a:latin typeface="Times New Roman" pitchFamily="18" charset="0"/>
              </a:rPr>
              <a:t>).</a:t>
            </a:r>
          </a:p>
          <a:p>
            <a:pPr eaLnBrk="1" hangingPunct="1"/>
            <a:r>
              <a:rPr lang="en-US" altLang="en-US">
                <a:latin typeface="Times New Roman" pitchFamily="18" charset="0"/>
              </a:rPr>
              <a:t>The simple integrity rule is the logical write-up restriction that prevents contamination of high-integrity data. Figure 10.4 illustrates the need for the integrity confinement rule. A low-integrity process may read low-integrity data but is prevented from contaminating a high-integrity file with that data by the simple integrity rule. If only this rule is in force, a high-integrity process could conceivably copy low-integrity data into a high-integrity file. Normally, one would trust a high-integrity process to not contaminate a high-integrity file, but an error in the code or a Trojan horse could result in such contamination. Hence the need for the integrity confinement rule.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A16C5FF-E0FD-41B8-B18C-ADF9AD68283F}" type="slidenum">
              <a:rPr lang="en-AU" altLang="en-US"/>
              <a:pPr/>
              <a:t>54</a:t>
            </a:fld>
            <a:endParaRPr lang="en-AU" alt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Biba [BIBA77] models deals with integrity, and is concerned with the unauthorized modification of data. The basic elements of the Biba model are like the BLP model. As with BLP, the Biba model deals with subjects and objects. Each subject and object is assigned an integrity level, denoted as I(</a:t>
            </a:r>
            <a:r>
              <a:rPr lang="en-US" altLang="en-US" i="1">
                <a:latin typeface="Times New Roman" pitchFamily="18" charset="0"/>
              </a:rPr>
              <a:t>S</a:t>
            </a:r>
            <a:r>
              <a:rPr lang="en-US" altLang="en-US">
                <a:latin typeface="Times New Roman" pitchFamily="18" charset="0"/>
              </a:rPr>
              <a:t>) and I(</a:t>
            </a:r>
            <a:r>
              <a:rPr lang="en-US" altLang="en-US" i="1">
                <a:latin typeface="Times New Roman" pitchFamily="18" charset="0"/>
              </a:rPr>
              <a:t>O</a:t>
            </a:r>
            <a:r>
              <a:rPr lang="en-US" altLang="en-US">
                <a:latin typeface="Times New Roman" pitchFamily="18" charset="0"/>
              </a:rPr>
              <a:t>) for subject </a:t>
            </a:r>
            <a:r>
              <a:rPr lang="en-US" altLang="en-US" i="1">
                <a:latin typeface="Times New Roman" pitchFamily="18" charset="0"/>
              </a:rPr>
              <a:t>S</a:t>
            </a:r>
            <a:r>
              <a:rPr lang="en-US" altLang="en-US">
                <a:latin typeface="Times New Roman" pitchFamily="18" charset="0"/>
              </a:rPr>
              <a:t> and object </a:t>
            </a:r>
            <a:r>
              <a:rPr lang="en-US" altLang="en-US" i="1">
                <a:latin typeface="Times New Roman" pitchFamily="18" charset="0"/>
              </a:rPr>
              <a:t>O</a:t>
            </a:r>
            <a:r>
              <a:rPr lang="en-US" altLang="en-US">
                <a:latin typeface="Times New Roman" pitchFamily="18" charset="0"/>
              </a:rPr>
              <a:t>, respectively. A simple hierarchical classification can be used, in which there is a strict ordering of levels from lowest to highest. Biba then proposes a number of alternative policies that can be imposed on this model. The most relevant is the strict integrity policy, based on the following rules:</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Simple integrity:</a:t>
            </a:r>
            <a:r>
              <a:rPr lang="en-US" altLang="en-US">
                <a:latin typeface="Times New Roman" pitchFamily="18" charset="0"/>
              </a:rPr>
              <a:t> A subject can modify an object only if the integrity level of the subject dominates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Integrity confinement:</a:t>
            </a:r>
            <a:r>
              <a:rPr lang="en-US" altLang="en-US">
                <a:latin typeface="Times New Roman" pitchFamily="18" charset="0"/>
              </a:rPr>
              <a:t> A subject can read on object only if the integrity level of the subject is dominated by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Invocation property:</a:t>
            </a:r>
            <a:r>
              <a:rPr lang="en-US" altLang="en-US">
                <a:latin typeface="Times New Roman" pitchFamily="18" charset="0"/>
              </a:rPr>
              <a:t> A subject can invoke another subject only if the integrity level of the 1st subject dominates the integrity level of the 2nd subject: I(</a:t>
            </a:r>
            <a:r>
              <a:rPr lang="en-US" altLang="en-US" i="1">
                <a:latin typeface="Times New Roman" pitchFamily="18" charset="0"/>
              </a:rPr>
              <a:t>S</a:t>
            </a:r>
            <a:r>
              <a:rPr lang="en-US" altLang="en-US" baseline="-25000">
                <a:latin typeface="Times New Roman" pitchFamily="18" charset="0"/>
              </a:rPr>
              <a:t>1</a:t>
            </a:r>
            <a:r>
              <a:rPr lang="en-US" altLang="en-US">
                <a:latin typeface="Times New Roman" pitchFamily="18" charset="0"/>
              </a:rPr>
              <a:t>) ≥ I(</a:t>
            </a:r>
            <a:r>
              <a:rPr lang="en-US" altLang="en-US" i="1">
                <a:latin typeface="Times New Roman" pitchFamily="18" charset="0"/>
              </a:rPr>
              <a:t>S</a:t>
            </a:r>
            <a:r>
              <a:rPr lang="en-US" altLang="en-US" baseline="-25000">
                <a:latin typeface="Times New Roman" pitchFamily="18" charset="0"/>
              </a:rPr>
              <a:t>2</a:t>
            </a:r>
            <a:r>
              <a:rPr lang="en-US" altLang="en-US">
                <a:latin typeface="Times New Roman" pitchFamily="18" charset="0"/>
              </a:rPr>
              <a:t>).</a:t>
            </a:r>
          </a:p>
          <a:p>
            <a:pPr eaLnBrk="1" hangingPunct="1"/>
            <a:r>
              <a:rPr lang="en-US" altLang="en-US">
                <a:latin typeface="Times New Roman" pitchFamily="18" charset="0"/>
              </a:rPr>
              <a:t>The simple integrity rule is the logical write-up restriction that prevents contamination of high-integrity data. Figure 10.4 illustrates the need for the integrity confinement rule. A low-integrity process may read low-integrity data but is prevented from contaminating a high-integrity file with that data by the simple integrity rule. If only this rule is in force, a high-integrity process could conceivably copy low-integrity data into a high-integrity file. Normally, one would trust a high-integrity process to not contaminate a high-integrity file, but an error in the code or a Trojan horse could result in such contamination. Hence the need for the integrity confinement rule.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CDB8543-ACC5-4814-9F69-73F5800ADC7B}" type="slidenum">
              <a:rPr lang="en-AU" altLang="en-US"/>
              <a:pPr/>
              <a:t>55</a:t>
            </a:fld>
            <a:endParaRPr lang="en-AU" alt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Chinese Wall Model (CWM) takes a quite different approach to specifying integrity and confidentiality than any of the approaches we have examined so far. The model was developed for commercial applications in which conflicts of interest can arise. The principal idea behind the CWM is the use of a Chinese wall to prevent a conflict of interest. Figure 10.6a gives an example. There are datasets representing banks, oil companies, and gas companies. All bank datasets are in one CI, all oil company datasets in another CI, and so forth. In contrast to the models we have studies so far, the history of a subject's previous access determines access control. The basis of the Chinese wall policy is that subjects are only allowed access to information that is not held to conflict with any other information that they already possess. Once a subject accesses information from one dataset, a wall is set up to protect information in other datasets in the same CI. The subject can access information on one side of the wall but not the other side. Further, information in other CIs is initially not considered to be on one side or the other of the wall but out in the open. When additional accesses are made in other CIs by the same subject, the shape of the wall changes to maintain the desired protection. Further, each subject is controlled by his or her own wall - the walls for different subjects are different. To enforce this, two rules are needed:</a:t>
            </a:r>
          </a:p>
          <a:p>
            <a:pPr eaLnBrk="1" hangingPunct="1"/>
            <a:r>
              <a:rPr lang="en-US" altLang="en-US" b="1">
                <a:latin typeface="Times New Roman" pitchFamily="18" charset="0"/>
              </a:rPr>
              <a:t>Simple security rule: </a:t>
            </a:r>
            <a:r>
              <a:rPr lang="en-US" altLang="en-US">
                <a:latin typeface="Times New Roman" pitchFamily="18" charset="0"/>
              </a:rPr>
              <a:t>A subject S can read on object O only if: O is in the same DS as an object already accessed by S, </a:t>
            </a:r>
            <a:r>
              <a:rPr lang="en-US" altLang="en-US" b="1">
                <a:latin typeface="Times New Roman" pitchFamily="18" charset="0"/>
              </a:rPr>
              <a:t>or </a:t>
            </a:r>
            <a:r>
              <a:rPr lang="en-US" altLang="en-US">
                <a:latin typeface="Times New Roman" pitchFamily="18" charset="0"/>
              </a:rPr>
              <a:t>O belongs to a CI from which S has not yet accessed any information. Figure 10.6b and c illustrate the operation of this rule. </a:t>
            </a:r>
          </a:p>
          <a:p>
            <a:pPr eaLnBrk="1" hangingPunct="1"/>
            <a:r>
              <a:rPr lang="en-US" altLang="en-US" b="1">
                <a:latin typeface="Times New Roman" pitchFamily="18" charset="0"/>
              </a:rPr>
              <a:t>*-property rule: </a:t>
            </a:r>
            <a:r>
              <a:rPr lang="en-US" altLang="en-US">
                <a:latin typeface="Times New Roman" pitchFamily="18" charset="0"/>
              </a:rPr>
              <a:t>A subject S can write an object O only if: S can read O according to the simple security rule, </a:t>
            </a:r>
            <a:r>
              <a:rPr lang="en-US" altLang="en-US" b="1">
                <a:latin typeface="Times New Roman" pitchFamily="18" charset="0"/>
              </a:rPr>
              <a:t>and</a:t>
            </a:r>
            <a:r>
              <a:rPr lang="en-US" altLang="en-US">
                <a:latin typeface="Times New Roman" pitchFamily="18" charset="0"/>
              </a:rPr>
              <a:t> All objects that S can read are in the same DS as O. Thus, in Figure 10.6, neither John nor Jane has write access to any objects.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7FA4634-4A89-4AA1-902E-6A2A49932FE4}" type="slidenum">
              <a:rPr lang="zh-CN" altLang="en-US"/>
              <a:pPr/>
              <a:t>56</a:t>
            </a:fld>
            <a:endParaRPr lang="en-US" altLang="zh-CN"/>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tLang="en-US" dirty="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8D80206-5C2B-4DC7-9F67-B36B8110F65C}" type="slidenum">
              <a:rPr lang="zh-CN" altLang="en-US"/>
              <a:pPr/>
              <a:t>57</a:t>
            </a:fld>
            <a:endParaRPr lang="en-US" altLang="zh-CN"/>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alt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1354A550-B0A5-45D8-A28A-3C13C68C3A71}" type="slidenum">
              <a:rPr lang="zh-CN" altLang="en-US"/>
              <a:pPr/>
              <a:t>58</a:t>
            </a:fld>
            <a:endParaRPr lang="en-US" altLang="zh-CN"/>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to procedures, regulatory requirements, work instructions, etc.</a:t>
            </a:r>
          </a:p>
        </p:txBody>
      </p:sp>
      <p:sp>
        <p:nvSpPr>
          <p:cNvPr id="4" name="Slide Number Placeholder 3"/>
          <p:cNvSpPr>
            <a:spLocks noGrp="1"/>
          </p:cNvSpPr>
          <p:nvPr>
            <p:ph type="sldNum" sz="quarter" idx="5"/>
          </p:nvPr>
        </p:nvSpPr>
        <p:spPr/>
        <p:txBody>
          <a:bodyPr/>
          <a:lstStyle/>
          <a:p>
            <a:fld id="{82E8FA0C-61C2-4FE8-9ECD-D634218EF31B}" type="slidenum">
              <a:rPr lang="en-US" smtClean="0"/>
              <a:pPr/>
              <a:t>3</a:t>
            </a:fld>
            <a:endParaRPr lang="en-US" dirty="0"/>
          </a:p>
        </p:txBody>
      </p:sp>
    </p:spTree>
    <p:extLst>
      <p:ext uri="{BB962C8B-B14F-4D97-AF65-F5344CB8AC3E}">
        <p14:creationId xmlns:p14="http://schemas.microsoft.com/office/powerpoint/2010/main" val="3390490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0DBD32D-8D18-4094-8185-CFB4D39B57D1}" type="slidenum">
              <a:rPr lang="zh-CN" altLang="en-US"/>
              <a:pPr/>
              <a:t>59</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ltLang="en-US">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E8FA0C-61C2-4FE8-9ECD-D634218EF31B}" type="slidenum">
              <a:rPr lang="en-US" smtClean="0"/>
              <a:pPr/>
              <a:t>7</a:t>
            </a:fld>
            <a:endParaRPr lang="en-US" dirty="0"/>
          </a:p>
        </p:txBody>
      </p:sp>
    </p:spTree>
    <p:extLst>
      <p:ext uri="{BB962C8B-B14F-4D97-AF65-F5344CB8AC3E}">
        <p14:creationId xmlns:p14="http://schemas.microsoft.com/office/powerpoint/2010/main" val="3725896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Documentation Practices were discussed under Legible</a:t>
            </a:r>
          </a:p>
        </p:txBody>
      </p:sp>
      <p:sp>
        <p:nvSpPr>
          <p:cNvPr id="4" name="Slide Number Placeholder 3"/>
          <p:cNvSpPr>
            <a:spLocks noGrp="1"/>
          </p:cNvSpPr>
          <p:nvPr>
            <p:ph type="sldNum" sz="quarter" idx="5"/>
          </p:nvPr>
        </p:nvSpPr>
        <p:spPr/>
        <p:txBody>
          <a:bodyPr/>
          <a:lstStyle/>
          <a:p>
            <a:fld id="{82E8FA0C-61C2-4FE8-9ECD-D634218EF31B}" type="slidenum">
              <a:rPr lang="en-US" smtClean="0"/>
              <a:pPr/>
              <a:t>14</a:t>
            </a:fld>
            <a:endParaRPr lang="en-US" dirty="0"/>
          </a:p>
        </p:txBody>
      </p:sp>
    </p:spTree>
    <p:extLst>
      <p:ext uri="{BB962C8B-B14F-4D97-AF65-F5344CB8AC3E}">
        <p14:creationId xmlns:p14="http://schemas.microsoft.com/office/powerpoint/2010/main" val="125413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E8FA0C-61C2-4FE8-9ECD-D634218EF31B}" type="slidenum">
              <a:rPr lang="en-US" smtClean="0"/>
              <a:pPr/>
              <a:t>15</a:t>
            </a:fld>
            <a:endParaRPr lang="en-US" dirty="0"/>
          </a:p>
        </p:txBody>
      </p:sp>
    </p:spTree>
    <p:extLst>
      <p:ext uri="{BB962C8B-B14F-4D97-AF65-F5344CB8AC3E}">
        <p14:creationId xmlns:p14="http://schemas.microsoft.com/office/powerpoint/2010/main" val="423531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E8FA0C-61C2-4FE8-9ECD-D634218EF31B}" type="slidenum">
              <a:rPr lang="en-US" smtClean="0"/>
              <a:pPr/>
              <a:t>16</a:t>
            </a:fld>
            <a:endParaRPr lang="en-US" dirty="0"/>
          </a:p>
        </p:txBody>
      </p:sp>
    </p:spTree>
    <p:extLst>
      <p:ext uri="{BB962C8B-B14F-4D97-AF65-F5344CB8AC3E}">
        <p14:creationId xmlns:p14="http://schemas.microsoft.com/office/powerpoint/2010/main" val="132532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Programmable Logic Controllers and Distributed Control Systems used in chemical plants generally are open systems.</a:t>
            </a:r>
          </a:p>
        </p:txBody>
      </p:sp>
      <p:sp>
        <p:nvSpPr>
          <p:cNvPr id="4" name="Slide Number Placeholder 3"/>
          <p:cNvSpPr>
            <a:spLocks noGrp="1"/>
          </p:cNvSpPr>
          <p:nvPr>
            <p:ph type="sldNum" sz="quarter" idx="5"/>
          </p:nvPr>
        </p:nvSpPr>
        <p:spPr/>
        <p:txBody>
          <a:bodyPr/>
          <a:lstStyle/>
          <a:p>
            <a:fld id="{82E8FA0C-61C2-4FE8-9ECD-D634218EF31B}" type="slidenum">
              <a:rPr lang="en-US" smtClean="0"/>
              <a:pPr/>
              <a:t>17</a:t>
            </a:fld>
            <a:endParaRPr lang="en-US" dirty="0"/>
          </a:p>
        </p:txBody>
      </p:sp>
    </p:spTree>
    <p:extLst>
      <p:ext uri="{BB962C8B-B14F-4D97-AF65-F5344CB8AC3E}">
        <p14:creationId xmlns:p14="http://schemas.microsoft.com/office/powerpoint/2010/main" val="1597956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sterile manufacture, it is acceptable to have an individual act as a scribe to record the data outside of the clean room to protect the product.</a:t>
            </a:r>
          </a:p>
        </p:txBody>
      </p:sp>
      <p:sp>
        <p:nvSpPr>
          <p:cNvPr id="4" name="Slide Number Placeholder 3"/>
          <p:cNvSpPr>
            <a:spLocks noGrp="1"/>
          </p:cNvSpPr>
          <p:nvPr>
            <p:ph type="sldNum" sz="quarter" idx="5"/>
          </p:nvPr>
        </p:nvSpPr>
        <p:spPr/>
        <p:txBody>
          <a:bodyPr/>
          <a:lstStyle/>
          <a:p>
            <a:fld id="{82E8FA0C-61C2-4FE8-9ECD-D634218EF31B}" type="slidenum">
              <a:rPr lang="en-US" smtClean="0"/>
              <a:pPr/>
              <a:t>18</a:t>
            </a:fld>
            <a:endParaRPr lang="en-US" dirty="0"/>
          </a:p>
        </p:txBody>
      </p:sp>
    </p:spTree>
    <p:extLst>
      <p:ext uri="{BB962C8B-B14F-4D97-AF65-F5344CB8AC3E}">
        <p14:creationId xmlns:p14="http://schemas.microsoft.com/office/powerpoint/2010/main" val="365152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F8334B5-C379-4BE1-ADCC-6BA548F7388E}" type="slidenum">
              <a:rPr lang="en-AU" altLang="en-US"/>
              <a:pPr/>
              <a:t>23</a:t>
            </a:fld>
            <a:endParaRPr lang="en-AU" alt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en-US" altLang="en-US">
                <a:latin typeface="Times New Roman" pitchFamily="18" charset="0"/>
              </a:rPr>
              <a:t>The Biba [BIBA77] models deals with integrity, and is concerned with the unauthorized modification of data. The basic elements of the Biba model are like the BLP model. As with BLP, the Biba model deals with subjects and objects. Each subject and object is assigned an integrity level, denoted as I(</a:t>
            </a:r>
            <a:r>
              <a:rPr lang="en-US" altLang="en-US" i="1">
                <a:latin typeface="Times New Roman" pitchFamily="18" charset="0"/>
              </a:rPr>
              <a:t>S</a:t>
            </a:r>
            <a:r>
              <a:rPr lang="en-US" altLang="en-US">
                <a:latin typeface="Times New Roman" pitchFamily="18" charset="0"/>
              </a:rPr>
              <a:t>) and I(</a:t>
            </a:r>
            <a:r>
              <a:rPr lang="en-US" altLang="en-US" i="1">
                <a:latin typeface="Times New Roman" pitchFamily="18" charset="0"/>
              </a:rPr>
              <a:t>O</a:t>
            </a:r>
            <a:r>
              <a:rPr lang="en-US" altLang="en-US">
                <a:latin typeface="Times New Roman" pitchFamily="18" charset="0"/>
              </a:rPr>
              <a:t>) for subject </a:t>
            </a:r>
            <a:r>
              <a:rPr lang="en-US" altLang="en-US" i="1">
                <a:latin typeface="Times New Roman" pitchFamily="18" charset="0"/>
              </a:rPr>
              <a:t>S</a:t>
            </a:r>
            <a:r>
              <a:rPr lang="en-US" altLang="en-US">
                <a:latin typeface="Times New Roman" pitchFamily="18" charset="0"/>
              </a:rPr>
              <a:t> and object </a:t>
            </a:r>
            <a:r>
              <a:rPr lang="en-US" altLang="en-US" i="1">
                <a:latin typeface="Times New Roman" pitchFamily="18" charset="0"/>
              </a:rPr>
              <a:t>O</a:t>
            </a:r>
            <a:r>
              <a:rPr lang="en-US" altLang="en-US">
                <a:latin typeface="Times New Roman" pitchFamily="18" charset="0"/>
              </a:rPr>
              <a:t>, respectively. A simple hierarchical classification can be used, in which there is a strict ordering of levels from lowest to highest. Biba then proposes a number of alternative policies that can be imposed on this model. The most relevant is the strict integrity policy, based on the following rules:</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Simple integrity:</a:t>
            </a:r>
            <a:r>
              <a:rPr lang="en-US" altLang="en-US">
                <a:latin typeface="Times New Roman" pitchFamily="18" charset="0"/>
              </a:rPr>
              <a:t> A subject can modify an object only if the integrity level of the subject dominates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Integrity confinement:</a:t>
            </a:r>
            <a:r>
              <a:rPr lang="en-US" altLang="en-US">
                <a:latin typeface="Times New Roman" pitchFamily="18" charset="0"/>
              </a:rPr>
              <a:t> A subject can read on object only if the integrity level of the subject is dominated by the integrity level of the object: I(</a:t>
            </a:r>
            <a:r>
              <a:rPr lang="en-US" altLang="en-US" i="1">
                <a:latin typeface="Times New Roman" pitchFamily="18" charset="0"/>
              </a:rPr>
              <a:t>S</a:t>
            </a:r>
            <a:r>
              <a:rPr lang="en-US" altLang="en-US">
                <a:latin typeface="Times New Roman" pitchFamily="18" charset="0"/>
              </a:rPr>
              <a:t>) ≤ I(</a:t>
            </a:r>
            <a:r>
              <a:rPr lang="en-US" altLang="en-US" i="1">
                <a:latin typeface="Times New Roman" pitchFamily="18" charset="0"/>
              </a:rPr>
              <a:t>O</a:t>
            </a:r>
            <a:r>
              <a:rPr lang="en-US" altLang="en-US">
                <a:latin typeface="Times New Roman" pitchFamily="18" charset="0"/>
              </a:rPr>
              <a:t>).</a:t>
            </a:r>
          </a:p>
          <a:p>
            <a:pPr eaLnBrk="1" hangingPunct="1"/>
            <a:r>
              <a:rPr lang="en-US" altLang="en-US">
                <a:latin typeface="Times New Roman" pitchFamily="18" charset="0"/>
                <a:cs typeface="Times New Roman" pitchFamily="18" charset="0"/>
              </a:rPr>
              <a:t>• </a:t>
            </a:r>
            <a:r>
              <a:rPr lang="en-US" altLang="en-US" b="1">
                <a:latin typeface="Times New Roman" pitchFamily="18" charset="0"/>
              </a:rPr>
              <a:t>Invocation property:</a:t>
            </a:r>
            <a:r>
              <a:rPr lang="en-US" altLang="en-US">
                <a:latin typeface="Times New Roman" pitchFamily="18" charset="0"/>
              </a:rPr>
              <a:t> A subject can invoke another subject only if the integrity level of the 1st subject dominates the integrity level of the 2nd subject: I(</a:t>
            </a:r>
            <a:r>
              <a:rPr lang="en-US" altLang="en-US" i="1">
                <a:latin typeface="Times New Roman" pitchFamily="18" charset="0"/>
              </a:rPr>
              <a:t>S</a:t>
            </a:r>
            <a:r>
              <a:rPr lang="en-US" altLang="en-US" baseline="-25000">
                <a:latin typeface="Times New Roman" pitchFamily="18" charset="0"/>
              </a:rPr>
              <a:t>1</a:t>
            </a:r>
            <a:r>
              <a:rPr lang="en-US" altLang="en-US">
                <a:latin typeface="Times New Roman" pitchFamily="18" charset="0"/>
              </a:rPr>
              <a:t>) ≥ I(</a:t>
            </a:r>
            <a:r>
              <a:rPr lang="en-US" altLang="en-US" i="1">
                <a:latin typeface="Times New Roman" pitchFamily="18" charset="0"/>
              </a:rPr>
              <a:t>S</a:t>
            </a:r>
            <a:r>
              <a:rPr lang="en-US" altLang="en-US" baseline="-25000">
                <a:latin typeface="Times New Roman" pitchFamily="18" charset="0"/>
              </a:rPr>
              <a:t>2</a:t>
            </a:r>
            <a:r>
              <a:rPr lang="en-US" altLang="en-US">
                <a:latin typeface="Times New Roman" pitchFamily="18" charset="0"/>
              </a:rPr>
              <a:t>).</a:t>
            </a:r>
          </a:p>
          <a:p>
            <a:pPr eaLnBrk="1" hangingPunct="1"/>
            <a:r>
              <a:rPr lang="en-US" altLang="en-US">
                <a:latin typeface="Times New Roman" pitchFamily="18" charset="0"/>
              </a:rPr>
              <a:t>The simple integrity rule is the logical write-up restriction that prevents contamination of high-integrity data. Figure 10.4 illustrates the need for the integrity confinement rule. A low-integrity process may read low-integrity data but is prevented from contaminating a high-integrity file with that data by the simple integrity rule. If only this rule is in force, a high-integrity process could conceivably copy low-integrity data into a high-integrity file. Normally, one would trust a high-integrity process to not contaminate a high-integrity file, but an error in the code or a Trojan horse could result in such contamination. Hence the need for the integrity confinement rule.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2/21/2023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1" name="Text Placeholder 12"/>
          <p:cNvSpPr>
            <a:spLocks noGrp="1"/>
          </p:cNvSpPr>
          <p:nvPr>
            <p:ph type="body" sz="quarter" idx="11" hasCustomPrompt="1"/>
          </p:nvPr>
        </p:nvSpPr>
        <p:spPr>
          <a:xfrm>
            <a:off x="899886" y="2667682"/>
            <a:ext cx="10392229"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899886" y="3441565"/>
            <a:ext cx="10392229"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10682818" y="316141"/>
            <a:ext cx="1204383"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spTree>
    <p:extLst>
      <p:ext uri="{BB962C8B-B14F-4D97-AF65-F5344CB8AC3E}">
        <p14:creationId xmlns:p14="http://schemas.microsoft.com/office/powerpoint/2010/main" val="513910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F3772-D26D-42B1-8F68-C6DA20709343}"/>
              </a:ext>
            </a:extLst>
          </p:cNvPr>
          <p:cNvSpPr>
            <a:spLocks noGrp="1"/>
          </p:cNvSpPr>
          <p:nvPr>
            <p:ph/>
          </p:nvPr>
        </p:nvSpPr>
        <p:spPr>
          <a:xfrm>
            <a:off x="609600" y="277813"/>
            <a:ext cx="10972800" cy="5853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EAC3A72-2708-48D4-AD84-A36752FAB1AC}"/>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560286BC-87E1-4AA9-949B-2C769908381B}"/>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C99A8C1-FECA-4AB2-962E-C4B6A1ECB936}"/>
              </a:ext>
            </a:extLst>
          </p:cNvPr>
          <p:cNvSpPr>
            <a:spLocks noGrp="1"/>
          </p:cNvSpPr>
          <p:nvPr>
            <p:ph type="sldNum" sz="quarter" idx="12"/>
          </p:nvPr>
        </p:nvSpPr>
        <p:spPr>
          <a:xfrm>
            <a:off x="8737600" y="6248400"/>
            <a:ext cx="2844800" cy="457200"/>
          </a:xfrm>
        </p:spPr>
        <p:txBody>
          <a:bodyPr/>
          <a:lstStyle>
            <a:lvl1pPr>
              <a:defRPr/>
            </a:lvl1pPr>
          </a:lstStyle>
          <a:p>
            <a:fld id="{C412BEEF-46F0-4D1C-8901-5104B4F84655}" type="slidenum">
              <a:rPr lang="fa-IR" altLang="en-US"/>
              <a:pPr/>
              <a:t>‹#›</a:t>
            </a:fld>
            <a:endParaRPr lang="en-US" altLang="en-US"/>
          </a:p>
        </p:txBody>
      </p:sp>
    </p:spTree>
    <p:extLst>
      <p:ext uri="{BB962C8B-B14F-4D97-AF65-F5344CB8AC3E}">
        <p14:creationId xmlns:p14="http://schemas.microsoft.com/office/powerpoint/2010/main" val="124949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EAE9-BDE1-4997-AB87-87233A81AC43}"/>
              </a:ext>
            </a:extLst>
          </p:cNvPr>
          <p:cNvSpPr>
            <a:spLocks noGrp="1"/>
          </p:cNvSpPr>
          <p:nvPr>
            <p:ph type="title"/>
          </p:nvPr>
        </p:nvSpPr>
        <p:spPr>
          <a:xfrm>
            <a:off x="609600" y="277813"/>
            <a:ext cx="10972800" cy="1143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E32E9E-9FA6-4F47-A048-7228A673223C}"/>
              </a:ext>
            </a:extLst>
          </p:cNvPr>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BC1B0F-9B86-4C02-BCFC-6642FA206043}"/>
              </a:ext>
            </a:extLst>
          </p:cNvPr>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C0615D-B532-4D00-9C32-E8CD48031989}"/>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D31939B-A6D7-4D6C-84A4-B311DC14D413}"/>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4A0C330-937D-4203-8A73-87D75063468C}"/>
              </a:ext>
            </a:extLst>
          </p:cNvPr>
          <p:cNvSpPr>
            <a:spLocks noGrp="1"/>
          </p:cNvSpPr>
          <p:nvPr>
            <p:ph type="sldNum" sz="quarter" idx="12"/>
          </p:nvPr>
        </p:nvSpPr>
        <p:spPr>
          <a:xfrm>
            <a:off x="8737600" y="6248400"/>
            <a:ext cx="2844800" cy="457200"/>
          </a:xfrm>
        </p:spPr>
        <p:txBody>
          <a:bodyPr/>
          <a:lstStyle>
            <a:lvl1pPr>
              <a:defRPr/>
            </a:lvl1pPr>
          </a:lstStyle>
          <a:p>
            <a:fld id="{89BE7078-D0A6-4731-81B4-3002EFDBBFB1}" type="slidenum">
              <a:rPr lang="fa-IR" altLang="en-US"/>
              <a:pPr/>
              <a:t>‹#›</a:t>
            </a:fld>
            <a:endParaRPr lang="en-US" altLang="en-US"/>
          </a:p>
        </p:txBody>
      </p:sp>
    </p:spTree>
    <p:extLst>
      <p:ext uri="{BB962C8B-B14F-4D97-AF65-F5344CB8AC3E}">
        <p14:creationId xmlns:p14="http://schemas.microsoft.com/office/powerpoint/2010/main" val="1387889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Column A">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68171"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31195"/>
            <a:ext cx="5384800" cy="463940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ABD32832-E7D5-430C-95AE-F3FEA72DD31D}" type="slidenum">
              <a:rPr lang="en-US" smtClean="0"/>
              <a:pPr/>
              <a:t>‹#›</a:t>
            </a:fld>
            <a:endParaRPr lang="en-US" dirty="0"/>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76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18" name="Title 17"/>
          <p:cNvSpPr>
            <a:spLocks noGrp="1"/>
          </p:cNvSpPr>
          <p:nvPr>
            <p:ph type="title" hasCustomPrompt="1"/>
          </p:nvPr>
        </p:nvSpPr>
        <p:spPr>
          <a:xfrm>
            <a:off x="3586674" y="3179701"/>
            <a:ext cx="7961223" cy="498598"/>
          </a:xfrm>
          <a:noFill/>
        </p:spPr>
        <p:txBody>
          <a:bodyPr wrap="square" lIns="0" tIns="0" rIns="0" bIns="0">
            <a:spAutoFit/>
          </a:bodyPr>
          <a:lstStyle>
            <a:lvl1pPr algn="l">
              <a:defRPr sz="3600">
                <a:solidFill>
                  <a:schemeClr val="bg2"/>
                </a:solidFill>
              </a:defRPr>
            </a:lvl1pPr>
          </a:lstStyle>
          <a:p>
            <a:r>
              <a:rPr lang="en-US" dirty="0"/>
              <a:t>Section Title</a:t>
            </a:r>
          </a:p>
        </p:txBody>
      </p:sp>
      <p:sp>
        <p:nvSpPr>
          <p:cNvPr id="2" name="Slide Number Placeholder 1"/>
          <p:cNvSpPr>
            <a:spLocks noGrp="1"/>
          </p:cNvSpPr>
          <p:nvPr>
            <p:ph type="sldNum" sz="quarter" idx="10"/>
          </p:nvPr>
        </p:nvSpPr>
        <p:spPr/>
        <p:txBody>
          <a:bodyPr/>
          <a:lstStyle/>
          <a:p>
            <a:fld id="{ABD32832-E7D5-430C-95AE-F3FEA72DD31D}" type="slidenum">
              <a:rPr lang="en-US" smtClean="0"/>
              <a:pPr/>
              <a:t>‹#›</a:t>
            </a:fld>
            <a:endParaRPr lang="en-US" dirty="0"/>
          </a:p>
        </p:txBody>
      </p:sp>
    </p:spTree>
    <p:extLst>
      <p:ext uri="{BB962C8B-B14F-4D97-AF65-F5344CB8AC3E}">
        <p14:creationId xmlns:p14="http://schemas.microsoft.com/office/powerpoint/2010/main" val="6994943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D32832-E7D5-430C-95AE-F3FEA72DD31D}" type="slidenum">
              <a:rPr lang="en-US" smtClean="0"/>
              <a:pPr/>
              <a:t>‹#›</a:t>
            </a:fld>
            <a:endParaRPr lang="en-US" dirty="0"/>
          </a:p>
        </p:txBody>
      </p:sp>
      <p:sp>
        <p:nvSpPr>
          <p:cNvPr id="12" name="Title 11"/>
          <p:cNvSpPr>
            <a:spLocks noGrp="1"/>
          </p:cNvSpPr>
          <p:nvPr>
            <p:ph type="title"/>
          </p:nvPr>
        </p:nvSpPr>
        <p:spPr/>
        <p:txBody>
          <a:bodyPr/>
          <a:lstStyle/>
          <a:p>
            <a:r>
              <a:rPr lang="en-US"/>
              <a:t>Click to edit Master title style</a:t>
            </a:r>
          </a:p>
        </p:txBody>
      </p:sp>
      <p:sp>
        <p:nvSpPr>
          <p:cNvPr id="22" name="Text Placeholder 21"/>
          <p:cNvSpPr>
            <a:spLocks noGrp="1"/>
          </p:cNvSpPr>
          <p:nvPr>
            <p:ph type="body" sz="quarter" idx="13" hasCustomPrompt="1"/>
          </p:nvPr>
        </p:nvSpPr>
        <p:spPr>
          <a:xfrm>
            <a:off x="609600" y="1609725"/>
            <a:ext cx="10972800" cy="4494861"/>
          </a:xfrm>
        </p:spPr>
        <p:txBody>
          <a:bodyPr/>
          <a:lstStyle>
            <a:lvl1pPr>
              <a:defRPr/>
            </a:lvl1pPr>
            <a:lvl2pPr>
              <a:defRPr/>
            </a:lvl2pPr>
            <a:lvl3pPr>
              <a:defRPr/>
            </a:lvl3pPr>
            <a:lvl4pPr>
              <a:defRPr/>
            </a:lvl4pPr>
            <a:lvl5pPr>
              <a:defRPr/>
            </a:lvl5pPr>
          </a:lstStyle>
          <a:p>
            <a:pPr lvl="0"/>
            <a:r>
              <a:rPr lang="en-US" dirty="0"/>
              <a:t>Click to edit 1st level</a:t>
            </a:r>
          </a:p>
          <a:p>
            <a:pPr lvl="1"/>
            <a:r>
              <a:rPr lang="en-US" dirty="0"/>
              <a:t>2nd level</a:t>
            </a:r>
          </a:p>
          <a:p>
            <a:pPr lvl="2"/>
            <a:r>
              <a:rPr lang="en-US" dirty="0"/>
              <a:t>3rd level</a:t>
            </a:r>
          </a:p>
          <a:p>
            <a:pPr lvl="3"/>
            <a:r>
              <a:rPr lang="en-US" dirty="0"/>
              <a:t>4th level</a:t>
            </a:r>
          </a:p>
          <a:p>
            <a:pPr lvl="4"/>
            <a:r>
              <a:rPr lang="en-US" dirty="0"/>
              <a:t>5th level</a:t>
            </a:r>
          </a:p>
        </p:txBody>
      </p:sp>
    </p:spTree>
    <p:extLst>
      <p:ext uri="{BB962C8B-B14F-4D97-AF65-F5344CB8AC3E}">
        <p14:creationId xmlns:p14="http://schemas.microsoft.com/office/powerpoint/2010/main" val="41108414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D359-503F-4F34-A478-1CA751DAD923}"/>
              </a:ext>
            </a:extLst>
          </p:cNvPr>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4B3830-C4F7-4C91-BDCE-C3DCA2AF7450}"/>
              </a:ext>
            </a:extLst>
          </p:cNvPr>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EF00D-6575-47F9-8042-E9C16A5F3CC0}"/>
              </a:ext>
            </a:extLst>
          </p:cNvPr>
          <p:cNvSpPr>
            <a:spLocks noGrp="1"/>
          </p:cNvSpPr>
          <p:nvPr>
            <p:ph sz="quarter" idx="2"/>
          </p:nvPr>
        </p:nvSpPr>
        <p:spPr>
          <a:xfrm>
            <a:off x="6191251" y="17526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E2075E3-B800-4B56-9401-D04BA2E81505}"/>
              </a:ext>
            </a:extLst>
          </p:cNvPr>
          <p:cNvSpPr>
            <a:spLocks noGrp="1"/>
          </p:cNvSpPr>
          <p:nvPr>
            <p:ph sz="quarter" idx="3"/>
          </p:nvPr>
        </p:nvSpPr>
        <p:spPr>
          <a:xfrm>
            <a:off x="6191251" y="39624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F7197C9B-B6EF-406F-9ACC-2567B90F3854}"/>
              </a:ext>
            </a:extLst>
          </p:cNvPr>
          <p:cNvSpPr>
            <a:spLocks noGrp="1"/>
          </p:cNvSpPr>
          <p:nvPr>
            <p:ph type="dt" sz="half" idx="10"/>
          </p:nvPr>
        </p:nvSpPr>
        <p:spPr>
          <a:xfrm>
            <a:off x="812800" y="6245225"/>
            <a:ext cx="2641600" cy="476250"/>
          </a:xfrm>
        </p:spPr>
        <p:txBody>
          <a:bodyPr/>
          <a:lstStyle>
            <a:lvl1pPr>
              <a:defRPr/>
            </a:lvl1pPr>
          </a:lstStyle>
          <a:p>
            <a:r>
              <a:rPr lang="en-US" altLang="en-US"/>
              <a:t>3/16/2004</a:t>
            </a:r>
          </a:p>
        </p:txBody>
      </p:sp>
      <p:sp>
        <p:nvSpPr>
          <p:cNvPr id="7" name="Footer Placeholder 6">
            <a:extLst>
              <a:ext uri="{FF2B5EF4-FFF2-40B4-BE49-F238E27FC236}">
                <a16:creationId xmlns:a16="http://schemas.microsoft.com/office/drawing/2014/main" id="{172D3F9B-BC4E-43CA-9538-193034BC69E5}"/>
              </a:ext>
            </a:extLst>
          </p:cNvPr>
          <p:cNvSpPr>
            <a:spLocks noGrp="1"/>
          </p:cNvSpPr>
          <p:nvPr>
            <p:ph type="ftr" sz="quarter" idx="11"/>
          </p:nvPr>
        </p:nvSpPr>
        <p:spPr>
          <a:xfrm>
            <a:off x="4165600" y="6245225"/>
            <a:ext cx="3860800" cy="476250"/>
          </a:xfrm>
        </p:spPr>
        <p:txBody>
          <a:bodyPr/>
          <a:lstStyle>
            <a:lvl1pPr>
              <a:defRPr/>
            </a:lvl1pPr>
          </a:lstStyle>
          <a:p>
            <a:r>
              <a:rPr lang="en-US" altLang="en-US"/>
              <a:t>Biba Model</a:t>
            </a:r>
          </a:p>
        </p:txBody>
      </p:sp>
      <p:sp>
        <p:nvSpPr>
          <p:cNvPr id="8" name="Slide Number Placeholder 7">
            <a:extLst>
              <a:ext uri="{FF2B5EF4-FFF2-40B4-BE49-F238E27FC236}">
                <a16:creationId xmlns:a16="http://schemas.microsoft.com/office/drawing/2014/main" id="{E4EBA417-7DFD-4025-B8E8-BAAE8CC66895}"/>
              </a:ext>
            </a:extLst>
          </p:cNvPr>
          <p:cNvSpPr>
            <a:spLocks noGrp="1"/>
          </p:cNvSpPr>
          <p:nvPr>
            <p:ph type="sldNum" sz="quarter" idx="12"/>
          </p:nvPr>
        </p:nvSpPr>
        <p:spPr>
          <a:xfrm>
            <a:off x="8737600" y="6245225"/>
            <a:ext cx="2641600" cy="476250"/>
          </a:xfrm>
        </p:spPr>
        <p:txBody>
          <a:bodyPr/>
          <a:lstStyle>
            <a:lvl1pPr>
              <a:defRPr/>
            </a:lvl1pPr>
          </a:lstStyle>
          <a:p>
            <a:fld id="{225D7F84-8A3E-4286-B30A-79785C641C1A}" type="slidenum">
              <a:rPr lang="en-US" altLang="en-US"/>
              <a:pPr/>
              <a:t>‹#›</a:t>
            </a:fld>
            <a:endParaRPr lang="en-US" altLang="en-US"/>
          </a:p>
        </p:txBody>
      </p:sp>
    </p:spTree>
    <p:extLst>
      <p:ext uri="{BB962C8B-B14F-4D97-AF65-F5344CB8AC3E}">
        <p14:creationId xmlns:p14="http://schemas.microsoft.com/office/powerpoint/2010/main" val="1263990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0E0B-7649-40A9-AFB9-5F5B1E17DFA2}"/>
              </a:ext>
            </a:extLst>
          </p:cNvPr>
          <p:cNvSpPr>
            <a:spLocks noGrp="1"/>
          </p:cNvSpPr>
          <p:nvPr>
            <p:ph type="title"/>
          </p:nvPr>
        </p:nvSpPr>
        <p:spPr>
          <a:xfrm>
            <a:off x="766233" y="304801"/>
            <a:ext cx="10668000" cy="12160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6E65A3E-CD33-4D67-8FF1-B93895C46299}"/>
              </a:ext>
            </a:extLst>
          </p:cNvPr>
          <p:cNvSpPr>
            <a:spLocks noGrp="1"/>
          </p:cNvSpPr>
          <p:nvPr>
            <p:ph sz="half" idx="1"/>
          </p:nvPr>
        </p:nvSpPr>
        <p:spPr>
          <a:xfrm>
            <a:off x="755651" y="17526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8FFDDE-EFC8-45B7-BA19-323C18304BCD}"/>
              </a:ext>
            </a:extLst>
          </p:cNvPr>
          <p:cNvSpPr>
            <a:spLocks noGrp="1"/>
          </p:cNvSpPr>
          <p:nvPr>
            <p:ph type="body" sz="half" idx="2"/>
          </p:nvPr>
        </p:nvSpPr>
        <p:spPr>
          <a:xfrm>
            <a:off x="755651" y="3962400"/>
            <a:ext cx="106680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CB0851-F3C9-4C69-B1D2-70112C629DA5}"/>
              </a:ext>
            </a:extLst>
          </p:cNvPr>
          <p:cNvSpPr>
            <a:spLocks noGrp="1"/>
          </p:cNvSpPr>
          <p:nvPr>
            <p:ph type="dt" sz="half" idx="10"/>
          </p:nvPr>
        </p:nvSpPr>
        <p:spPr>
          <a:xfrm>
            <a:off x="812800" y="6245225"/>
            <a:ext cx="2641600" cy="476250"/>
          </a:xfrm>
        </p:spPr>
        <p:txBody>
          <a:bodyPr/>
          <a:lstStyle>
            <a:lvl1pPr>
              <a:defRPr/>
            </a:lvl1pPr>
          </a:lstStyle>
          <a:p>
            <a:r>
              <a:rPr lang="en-US" altLang="en-US"/>
              <a:t>3/16/2004</a:t>
            </a:r>
          </a:p>
        </p:txBody>
      </p:sp>
      <p:sp>
        <p:nvSpPr>
          <p:cNvPr id="6" name="Footer Placeholder 5">
            <a:extLst>
              <a:ext uri="{FF2B5EF4-FFF2-40B4-BE49-F238E27FC236}">
                <a16:creationId xmlns:a16="http://schemas.microsoft.com/office/drawing/2014/main" id="{D127A375-E5FC-4E38-AC64-55EDE858751B}"/>
              </a:ext>
            </a:extLst>
          </p:cNvPr>
          <p:cNvSpPr>
            <a:spLocks noGrp="1"/>
          </p:cNvSpPr>
          <p:nvPr>
            <p:ph type="ftr" sz="quarter" idx="11"/>
          </p:nvPr>
        </p:nvSpPr>
        <p:spPr>
          <a:xfrm>
            <a:off x="4165600" y="6245225"/>
            <a:ext cx="3860800" cy="476250"/>
          </a:xfrm>
        </p:spPr>
        <p:txBody>
          <a:bodyPr/>
          <a:lstStyle>
            <a:lvl1pPr>
              <a:defRPr/>
            </a:lvl1pPr>
          </a:lstStyle>
          <a:p>
            <a:r>
              <a:rPr lang="en-US" altLang="en-US"/>
              <a:t>Biba Model</a:t>
            </a:r>
          </a:p>
        </p:txBody>
      </p:sp>
      <p:sp>
        <p:nvSpPr>
          <p:cNvPr id="7" name="Slide Number Placeholder 6">
            <a:extLst>
              <a:ext uri="{FF2B5EF4-FFF2-40B4-BE49-F238E27FC236}">
                <a16:creationId xmlns:a16="http://schemas.microsoft.com/office/drawing/2014/main" id="{263D4705-DF06-40A8-84A7-E8C912F6991C}"/>
              </a:ext>
            </a:extLst>
          </p:cNvPr>
          <p:cNvSpPr>
            <a:spLocks noGrp="1"/>
          </p:cNvSpPr>
          <p:nvPr>
            <p:ph type="sldNum" sz="quarter" idx="12"/>
          </p:nvPr>
        </p:nvSpPr>
        <p:spPr>
          <a:xfrm>
            <a:off x="8737600" y="6245225"/>
            <a:ext cx="2641600" cy="476250"/>
          </a:xfrm>
        </p:spPr>
        <p:txBody>
          <a:bodyPr/>
          <a:lstStyle>
            <a:lvl1pPr>
              <a:defRPr/>
            </a:lvl1pPr>
          </a:lstStyle>
          <a:p>
            <a:fld id="{1F935F08-44B7-42E9-8B9B-6B48CCF155EA}" type="slidenum">
              <a:rPr lang="en-US" altLang="en-US"/>
              <a:pPr/>
              <a:t>‹#›</a:t>
            </a:fld>
            <a:endParaRPr lang="en-US" altLang="en-US"/>
          </a:p>
        </p:txBody>
      </p:sp>
    </p:spTree>
    <p:extLst>
      <p:ext uri="{BB962C8B-B14F-4D97-AF65-F5344CB8AC3E}">
        <p14:creationId xmlns:p14="http://schemas.microsoft.com/office/powerpoint/2010/main" val="23139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2/21/2023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2/21/2023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2/21/2023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2/21/2023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2.bin"/><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Multi-Level Integrity</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4DF-BB73-4223-AE57-5EA4405F6508}"/>
              </a:ext>
            </a:extLst>
          </p:cNvPr>
          <p:cNvSpPr>
            <a:spLocks noGrp="1"/>
          </p:cNvSpPr>
          <p:nvPr>
            <p:ph type="title"/>
          </p:nvPr>
        </p:nvSpPr>
        <p:spPr/>
        <p:txBody>
          <a:bodyPr>
            <a:normAutofit/>
          </a:bodyPr>
          <a:lstStyle/>
          <a:p>
            <a:r>
              <a:rPr lang="en-US" sz="4000" dirty="0">
                <a:solidFill>
                  <a:srgbClr val="FF0000"/>
                </a:solidFill>
              </a:rPr>
              <a:t>C</a:t>
            </a:r>
            <a:r>
              <a:rPr lang="en-US" sz="4000" dirty="0"/>
              <a:t>ontemporaneous</a:t>
            </a:r>
          </a:p>
        </p:txBody>
      </p:sp>
      <p:sp>
        <p:nvSpPr>
          <p:cNvPr id="3" name="Content Placeholder 2">
            <a:extLst>
              <a:ext uri="{FF2B5EF4-FFF2-40B4-BE49-F238E27FC236}">
                <a16:creationId xmlns:a16="http://schemas.microsoft.com/office/drawing/2014/main" id="{D8350BAA-4630-4A30-98FC-D219EA3A7B15}"/>
              </a:ext>
            </a:extLst>
          </p:cNvPr>
          <p:cNvSpPr>
            <a:spLocks noGrp="1"/>
          </p:cNvSpPr>
          <p:nvPr>
            <p:ph idx="1"/>
          </p:nvPr>
        </p:nvSpPr>
        <p:spPr/>
        <p:txBody>
          <a:bodyPr>
            <a:normAutofit/>
          </a:bodyPr>
          <a:lstStyle/>
          <a:p>
            <a:r>
              <a:rPr lang="en-US" sz="2400" dirty="0"/>
              <a:t>Data is recorded simultaneous with when it is generated, an activity occurs, or an observation is made.</a:t>
            </a:r>
          </a:p>
          <a:p>
            <a:pPr marL="569913" lvl="1" indent="-227013">
              <a:buFont typeface="Wingdings" panose="05000000000000000000" pitchFamily="2" charset="2"/>
              <a:buChar char="Ø"/>
            </a:pPr>
            <a:r>
              <a:rPr lang="en-US" sz="2400" dirty="0"/>
              <a:t>Traceable to individual</a:t>
            </a:r>
          </a:p>
          <a:p>
            <a:pPr marL="569913" lvl="1" indent="-227013">
              <a:buFont typeface="Wingdings" panose="05000000000000000000" pitchFamily="2" charset="2"/>
              <a:buChar char="Ø"/>
            </a:pPr>
            <a:r>
              <a:rPr lang="en-US" sz="2400" dirty="0"/>
              <a:t>Electronic: File is saved immediately after the activity</a:t>
            </a:r>
          </a:p>
          <a:p>
            <a:pPr lvl="2">
              <a:buFont typeface="Wingdings" panose="05000000000000000000" pitchFamily="2" charset="2"/>
              <a:buChar char="v"/>
            </a:pPr>
            <a:r>
              <a:rPr lang="en-US" sz="2400" dirty="0"/>
              <a:t>Best practice: Instrument linked to computer system</a:t>
            </a:r>
          </a:p>
          <a:p>
            <a:pPr lvl="2">
              <a:buFont typeface="Wingdings" panose="05000000000000000000" pitchFamily="2" charset="2"/>
              <a:buChar char="v"/>
            </a:pPr>
            <a:r>
              <a:rPr lang="en-US" sz="2400" dirty="0"/>
              <a:t>Best practice: Barcode scan used to perform the transaction</a:t>
            </a:r>
          </a:p>
        </p:txBody>
      </p:sp>
      <p:sp>
        <p:nvSpPr>
          <p:cNvPr id="4" name="Slide Number Placeholder 3">
            <a:extLst>
              <a:ext uri="{FF2B5EF4-FFF2-40B4-BE49-F238E27FC236}">
                <a16:creationId xmlns:a16="http://schemas.microsoft.com/office/drawing/2014/main" id="{120C3296-A4D6-4348-AE92-3DBA14E76E4C}"/>
              </a:ext>
            </a:extLst>
          </p:cNvPr>
          <p:cNvSpPr>
            <a:spLocks noGrp="1"/>
          </p:cNvSpPr>
          <p:nvPr>
            <p:ph type="sldNum" sz="quarter" idx="12"/>
          </p:nvPr>
        </p:nvSpPr>
        <p:spPr/>
        <p:txBody>
          <a:bodyPr/>
          <a:lstStyle/>
          <a:p>
            <a:fld id="{ABD32832-E7D5-430C-95AE-F3FEA72DD31D}" type="slidenum">
              <a:rPr lang="en-US" smtClean="0"/>
              <a:pPr/>
              <a:t>10</a:t>
            </a:fld>
            <a:endParaRPr lang="en-US" dirty="0"/>
          </a:p>
        </p:txBody>
      </p:sp>
    </p:spTree>
    <p:extLst>
      <p:ext uri="{BB962C8B-B14F-4D97-AF65-F5344CB8AC3E}">
        <p14:creationId xmlns:p14="http://schemas.microsoft.com/office/powerpoint/2010/main" val="2530362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4DF-BB73-4223-AE57-5EA4405F6508}"/>
              </a:ext>
            </a:extLst>
          </p:cNvPr>
          <p:cNvSpPr>
            <a:spLocks noGrp="1"/>
          </p:cNvSpPr>
          <p:nvPr>
            <p:ph type="title"/>
          </p:nvPr>
        </p:nvSpPr>
        <p:spPr/>
        <p:txBody>
          <a:bodyPr>
            <a:normAutofit/>
          </a:bodyPr>
          <a:lstStyle/>
          <a:p>
            <a:r>
              <a:rPr lang="en-US" sz="4000" dirty="0">
                <a:solidFill>
                  <a:srgbClr val="FF0000"/>
                </a:solidFill>
              </a:rPr>
              <a:t>O</a:t>
            </a:r>
            <a:r>
              <a:rPr lang="en-US" sz="4000" dirty="0"/>
              <a:t>riginal</a:t>
            </a:r>
          </a:p>
        </p:txBody>
      </p:sp>
      <p:sp>
        <p:nvSpPr>
          <p:cNvPr id="3" name="Content Placeholder 2">
            <a:extLst>
              <a:ext uri="{FF2B5EF4-FFF2-40B4-BE49-F238E27FC236}">
                <a16:creationId xmlns:a16="http://schemas.microsoft.com/office/drawing/2014/main" id="{D8350BAA-4630-4A30-98FC-D219EA3A7B15}"/>
              </a:ext>
            </a:extLst>
          </p:cNvPr>
          <p:cNvSpPr>
            <a:spLocks noGrp="1"/>
          </p:cNvSpPr>
          <p:nvPr>
            <p:ph idx="1"/>
          </p:nvPr>
        </p:nvSpPr>
        <p:spPr/>
        <p:txBody>
          <a:bodyPr>
            <a:normAutofit/>
          </a:bodyPr>
          <a:lstStyle/>
          <a:p>
            <a:r>
              <a:rPr lang="en-US" sz="2400" dirty="0"/>
              <a:t>Record of data as observed with associated metadata, if applicable. Data captured in a dynamic record remains available in a dynamic state.</a:t>
            </a:r>
          </a:p>
          <a:p>
            <a:pPr marL="569913" lvl="1" indent="-227013">
              <a:buFont typeface="Wingdings" panose="05000000000000000000" pitchFamily="2" charset="2"/>
              <a:buChar char="Ø"/>
            </a:pPr>
            <a:r>
              <a:rPr lang="en-US" sz="2400" dirty="0"/>
              <a:t>Preserves the accuracy, completeness, content, and meaning</a:t>
            </a:r>
          </a:p>
          <a:p>
            <a:pPr marL="569913" lvl="1" indent="-227013">
              <a:buFont typeface="Wingdings" panose="05000000000000000000" pitchFamily="2" charset="2"/>
              <a:buChar char="Ø"/>
            </a:pPr>
            <a:r>
              <a:rPr lang="en-US" sz="2400" dirty="0"/>
              <a:t>Permanent storage of electronic file</a:t>
            </a:r>
          </a:p>
          <a:p>
            <a:pPr lvl="2">
              <a:buFont typeface="Wingdings" panose="05000000000000000000" pitchFamily="2" charset="2"/>
              <a:buChar char="v"/>
            </a:pPr>
            <a:r>
              <a:rPr lang="en-US" sz="2400" dirty="0"/>
              <a:t>No storage in temporary media outside of audit trail</a:t>
            </a:r>
          </a:p>
          <a:p>
            <a:pPr lvl="3"/>
            <a:r>
              <a:rPr lang="en-US" sz="2400" dirty="0"/>
              <a:t>Thumb or jump drive</a:t>
            </a:r>
          </a:p>
        </p:txBody>
      </p:sp>
      <p:sp>
        <p:nvSpPr>
          <p:cNvPr id="4" name="Slide Number Placeholder 3">
            <a:extLst>
              <a:ext uri="{FF2B5EF4-FFF2-40B4-BE49-F238E27FC236}">
                <a16:creationId xmlns:a16="http://schemas.microsoft.com/office/drawing/2014/main" id="{120C3296-A4D6-4348-AE92-3DBA14E76E4C}"/>
              </a:ext>
            </a:extLst>
          </p:cNvPr>
          <p:cNvSpPr>
            <a:spLocks noGrp="1"/>
          </p:cNvSpPr>
          <p:nvPr>
            <p:ph type="sldNum" sz="quarter" idx="12"/>
          </p:nvPr>
        </p:nvSpPr>
        <p:spPr/>
        <p:txBody>
          <a:bodyPr/>
          <a:lstStyle/>
          <a:p>
            <a:fld id="{ABD32832-E7D5-430C-95AE-F3FEA72DD31D}" type="slidenum">
              <a:rPr lang="en-US" smtClean="0"/>
              <a:pPr/>
              <a:t>11</a:t>
            </a:fld>
            <a:endParaRPr lang="en-US" dirty="0"/>
          </a:p>
        </p:txBody>
      </p:sp>
    </p:spTree>
    <p:extLst>
      <p:ext uri="{BB962C8B-B14F-4D97-AF65-F5344CB8AC3E}">
        <p14:creationId xmlns:p14="http://schemas.microsoft.com/office/powerpoint/2010/main" val="130923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4CEB-754D-4B20-88CA-8799934C79E9}"/>
              </a:ext>
            </a:extLst>
          </p:cNvPr>
          <p:cNvSpPr>
            <a:spLocks noGrp="1"/>
          </p:cNvSpPr>
          <p:nvPr>
            <p:ph type="title"/>
          </p:nvPr>
        </p:nvSpPr>
        <p:spPr/>
        <p:txBody>
          <a:bodyPr>
            <a:normAutofit/>
          </a:bodyPr>
          <a:lstStyle/>
          <a:p>
            <a:r>
              <a:rPr lang="en-US" sz="4000" dirty="0"/>
              <a:t>Definitions</a:t>
            </a:r>
          </a:p>
        </p:txBody>
      </p:sp>
      <p:sp>
        <p:nvSpPr>
          <p:cNvPr id="3" name="Content Placeholder 2">
            <a:extLst>
              <a:ext uri="{FF2B5EF4-FFF2-40B4-BE49-F238E27FC236}">
                <a16:creationId xmlns:a16="http://schemas.microsoft.com/office/drawing/2014/main" id="{C9D82D2F-194B-4BFB-B94B-0279D92445D0}"/>
              </a:ext>
            </a:extLst>
          </p:cNvPr>
          <p:cNvSpPr>
            <a:spLocks noGrp="1"/>
          </p:cNvSpPr>
          <p:nvPr>
            <p:ph idx="1"/>
          </p:nvPr>
        </p:nvSpPr>
        <p:spPr/>
        <p:txBody>
          <a:bodyPr>
            <a:normAutofit lnSpcReduction="10000"/>
          </a:bodyPr>
          <a:lstStyle/>
          <a:p>
            <a:r>
              <a:rPr lang="en-US" sz="2800" b="1" dirty="0"/>
              <a:t>Dynamic Record</a:t>
            </a:r>
            <a:r>
              <a:rPr lang="en-US" sz="2800" dirty="0"/>
              <a:t>: a record, usually electronic, that allows for an interactive relationship between the user and the record content.</a:t>
            </a:r>
          </a:p>
          <a:p>
            <a:pPr marL="569913" lvl="1" indent="-227013">
              <a:buFont typeface="Wingdings" panose="05000000000000000000" pitchFamily="2" charset="2"/>
              <a:buChar char="Ø"/>
            </a:pPr>
            <a:r>
              <a:rPr lang="en-US" sz="2400" dirty="0"/>
              <a:t>Electronic integration of chromatogram followed by printing</a:t>
            </a:r>
          </a:p>
          <a:p>
            <a:pPr marL="569913" lvl="1" indent="-227013">
              <a:buFont typeface="Wingdings" panose="05000000000000000000" pitchFamily="2" charset="2"/>
              <a:buChar char="Ø"/>
            </a:pPr>
            <a:r>
              <a:rPr lang="en-US" sz="2400" dirty="0"/>
              <a:t>Metadata must be retained</a:t>
            </a:r>
          </a:p>
          <a:p>
            <a:r>
              <a:rPr lang="en-US" sz="2800" b="1" dirty="0"/>
              <a:t>Static Record</a:t>
            </a:r>
            <a:r>
              <a:rPr lang="en-US" sz="2800" dirty="0"/>
              <a:t>: a record, usually on paper or in PDF format that is fixed, allowing little or no interaction between the user and the record content.</a:t>
            </a:r>
          </a:p>
          <a:p>
            <a:pPr marL="569913" lvl="1" indent="-227013">
              <a:buFont typeface="Wingdings" panose="05000000000000000000" pitchFamily="2" charset="2"/>
              <a:buChar char="Ø"/>
            </a:pPr>
            <a:r>
              <a:rPr lang="en-US" sz="2400" dirty="0"/>
              <a:t>Spectra direct to printer</a:t>
            </a:r>
          </a:p>
          <a:p>
            <a:endParaRPr lang="en-US" dirty="0"/>
          </a:p>
        </p:txBody>
      </p:sp>
      <p:sp>
        <p:nvSpPr>
          <p:cNvPr id="4" name="Slide Number Placeholder 3">
            <a:extLst>
              <a:ext uri="{FF2B5EF4-FFF2-40B4-BE49-F238E27FC236}">
                <a16:creationId xmlns:a16="http://schemas.microsoft.com/office/drawing/2014/main" id="{AF1AE806-C998-4905-B9BB-F0854224E161}"/>
              </a:ext>
            </a:extLst>
          </p:cNvPr>
          <p:cNvSpPr>
            <a:spLocks noGrp="1"/>
          </p:cNvSpPr>
          <p:nvPr>
            <p:ph type="sldNum" sz="quarter" idx="12"/>
          </p:nvPr>
        </p:nvSpPr>
        <p:spPr/>
        <p:txBody>
          <a:bodyPr/>
          <a:lstStyle/>
          <a:p>
            <a:fld id="{ABD32832-E7D5-430C-95AE-F3FEA72DD31D}" type="slidenum">
              <a:rPr lang="en-US" smtClean="0"/>
              <a:pPr/>
              <a:t>12</a:t>
            </a:fld>
            <a:endParaRPr lang="en-US" dirty="0"/>
          </a:p>
        </p:txBody>
      </p:sp>
    </p:spTree>
    <p:extLst>
      <p:ext uri="{BB962C8B-B14F-4D97-AF65-F5344CB8AC3E}">
        <p14:creationId xmlns:p14="http://schemas.microsoft.com/office/powerpoint/2010/main" val="1198758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4DF-BB73-4223-AE57-5EA4405F6508}"/>
              </a:ext>
            </a:extLst>
          </p:cNvPr>
          <p:cNvSpPr>
            <a:spLocks noGrp="1"/>
          </p:cNvSpPr>
          <p:nvPr>
            <p:ph type="title"/>
          </p:nvPr>
        </p:nvSpPr>
        <p:spPr/>
        <p:txBody>
          <a:bodyPr>
            <a:normAutofit/>
          </a:bodyPr>
          <a:lstStyle/>
          <a:p>
            <a:r>
              <a:rPr lang="en-US" sz="4000" dirty="0">
                <a:solidFill>
                  <a:srgbClr val="FF0000"/>
                </a:solidFill>
              </a:rPr>
              <a:t>A</a:t>
            </a:r>
            <a:r>
              <a:rPr lang="en-US" sz="4000" dirty="0"/>
              <a:t>ccurate</a:t>
            </a:r>
          </a:p>
        </p:txBody>
      </p:sp>
      <p:sp>
        <p:nvSpPr>
          <p:cNvPr id="3" name="Content Placeholder 2">
            <a:extLst>
              <a:ext uri="{FF2B5EF4-FFF2-40B4-BE49-F238E27FC236}">
                <a16:creationId xmlns:a16="http://schemas.microsoft.com/office/drawing/2014/main" id="{D8350BAA-4630-4A30-98FC-D219EA3A7B15}"/>
              </a:ext>
            </a:extLst>
          </p:cNvPr>
          <p:cNvSpPr>
            <a:spLocks noGrp="1"/>
          </p:cNvSpPr>
          <p:nvPr>
            <p:ph idx="1"/>
          </p:nvPr>
        </p:nvSpPr>
        <p:spPr/>
        <p:txBody>
          <a:bodyPr>
            <a:normAutofit/>
          </a:bodyPr>
          <a:lstStyle/>
          <a:p>
            <a:r>
              <a:rPr lang="en-US" sz="2800" dirty="0"/>
              <a:t>Data is correct, truthful, valid, and reliable</a:t>
            </a:r>
          </a:p>
          <a:p>
            <a:pPr marL="569913" lvl="1" indent="-227013">
              <a:buFont typeface="Wingdings" panose="05000000000000000000" pitchFamily="2" charset="2"/>
              <a:buChar char="Ø"/>
            </a:pPr>
            <a:r>
              <a:rPr lang="en-US" sz="2400" dirty="0"/>
              <a:t>Facilitated through Quality Management System</a:t>
            </a:r>
          </a:p>
          <a:p>
            <a:pPr lvl="2">
              <a:buFont typeface="Wingdings" panose="05000000000000000000" pitchFamily="2" charset="2"/>
              <a:buChar char="v"/>
            </a:pPr>
            <a:r>
              <a:rPr lang="en-US" sz="2000" dirty="0"/>
              <a:t>Culture of truthfulness</a:t>
            </a:r>
          </a:p>
          <a:p>
            <a:pPr lvl="2">
              <a:buFont typeface="Wingdings" panose="05000000000000000000" pitchFamily="2" charset="2"/>
              <a:buChar char="v"/>
            </a:pPr>
            <a:r>
              <a:rPr lang="en-US" sz="2000" dirty="0"/>
              <a:t>Employee training</a:t>
            </a:r>
          </a:p>
          <a:p>
            <a:pPr lvl="2">
              <a:buFont typeface="Wingdings" panose="05000000000000000000" pitchFamily="2" charset="2"/>
              <a:buChar char="v"/>
            </a:pPr>
            <a:r>
              <a:rPr lang="en-US" sz="2000" dirty="0"/>
              <a:t>Adequate supervision</a:t>
            </a:r>
          </a:p>
          <a:p>
            <a:pPr marL="569913" lvl="1" indent="-227013">
              <a:buFont typeface="Wingdings" panose="05000000000000000000" pitchFamily="2" charset="2"/>
              <a:buChar char="Ø"/>
            </a:pPr>
            <a:r>
              <a:rPr lang="en-US" sz="2400" dirty="0"/>
              <a:t>Calibrated instruments</a:t>
            </a:r>
          </a:p>
          <a:p>
            <a:pPr marL="569913" lvl="1" indent="-227013">
              <a:buFont typeface="Wingdings" panose="05000000000000000000" pitchFamily="2" charset="2"/>
              <a:buChar char="Ø"/>
            </a:pPr>
            <a:r>
              <a:rPr lang="en-US" sz="2400" dirty="0"/>
              <a:t>Maintenance of devices</a:t>
            </a:r>
          </a:p>
          <a:p>
            <a:pPr marL="569913" lvl="1" indent="-227013">
              <a:buFont typeface="Wingdings" panose="05000000000000000000" pitchFamily="2" charset="2"/>
              <a:buChar char="Ø"/>
            </a:pPr>
            <a:r>
              <a:rPr lang="en-US" sz="2400" dirty="0"/>
              <a:t>Verification of transcribed data</a:t>
            </a:r>
          </a:p>
        </p:txBody>
      </p:sp>
      <p:sp>
        <p:nvSpPr>
          <p:cNvPr id="4" name="Slide Number Placeholder 3">
            <a:extLst>
              <a:ext uri="{FF2B5EF4-FFF2-40B4-BE49-F238E27FC236}">
                <a16:creationId xmlns:a16="http://schemas.microsoft.com/office/drawing/2014/main" id="{120C3296-A4D6-4348-AE92-3DBA14E76E4C}"/>
              </a:ext>
            </a:extLst>
          </p:cNvPr>
          <p:cNvSpPr>
            <a:spLocks noGrp="1"/>
          </p:cNvSpPr>
          <p:nvPr>
            <p:ph type="sldNum" sz="quarter" idx="12"/>
          </p:nvPr>
        </p:nvSpPr>
        <p:spPr/>
        <p:txBody>
          <a:bodyPr/>
          <a:lstStyle/>
          <a:p>
            <a:fld id="{ABD32832-E7D5-430C-95AE-F3FEA72DD31D}" type="slidenum">
              <a:rPr lang="en-US" smtClean="0"/>
              <a:pPr/>
              <a:t>13</a:t>
            </a:fld>
            <a:endParaRPr lang="en-US" dirty="0"/>
          </a:p>
        </p:txBody>
      </p:sp>
    </p:spTree>
    <p:extLst>
      <p:ext uri="{BB962C8B-B14F-4D97-AF65-F5344CB8AC3E}">
        <p14:creationId xmlns:p14="http://schemas.microsoft.com/office/powerpoint/2010/main" val="413093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A8B5-AB7A-44E4-9D87-6A81C7560481}"/>
              </a:ext>
            </a:extLst>
          </p:cNvPr>
          <p:cNvSpPr>
            <a:spLocks noGrp="1"/>
          </p:cNvSpPr>
          <p:nvPr>
            <p:ph type="title"/>
          </p:nvPr>
        </p:nvSpPr>
        <p:spPr/>
        <p:txBody>
          <a:bodyPr>
            <a:normAutofit/>
          </a:bodyPr>
          <a:lstStyle/>
          <a:p>
            <a:r>
              <a:rPr lang="en-US" sz="4000" dirty="0"/>
              <a:t>ALCOA+</a:t>
            </a:r>
          </a:p>
        </p:txBody>
      </p:sp>
      <p:sp>
        <p:nvSpPr>
          <p:cNvPr id="3" name="Content Placeholder 2">
            <a:extLst>
              <a:ext uri="{FF2B5EF4-FFF2-40B4-BE49-F238E27FC236}">
                <a16:creationId xmlns:a16="http://schemas.microsoft.com/office/drawing/2014/main" id="{52B3CCB6-0014-4286-B6CC-F30E4855A3F6}"/>
              </a:ext>
            </a:extLst>
          </p:cNvPr>
          <p:cNvSpPr>
            <a:spLocks noGrp="1"/>
          </p:cNvSpPr>
          <p:nvPr>
            <p:ph idx="1"/>
          </p:nvPr>
        </p:nvSpPr>
        <p:spPr/>
        <p:txBody>
          <a:bodyPr>
            <a:normAutofit fontScale="85000" lnSpcReduction="20000"/>
          </a:bodyPr>
          <a:lstStyle/>
          <a:p>
            <a:r>
              <a:rPr lang="en-US" sz="2800" dirty="0"/>
              <a:t>Complete</a:t>
            </a:r>
          </a:p>
          <a:p>
            <a:pPr marL="569913" lvl="1" indent="-227013">
              <a:buFont typeface="Wingdings" panose="05000000000000000000" pitchFamily="2" charset="2"/>
              <a:buChar char="Ø"/>
            </a:pPr>
            <a:r>
              <a:rPr lang="en-US" sz="2400" dirty="0"/>
              <a:t>Electronic record includes metadata</a:t>
            </a:r>
          </a:p>
          <a:p>
            <a:pPr marL="569913" lvl="1" indent="-227013">
              <a:buFont typeface="Wingdings" panose="05000000000000000000" pitchFamily="2" charset="2"/>
              <a:buChar char="Ø"/>
            </a:pPr>
            <a:r>
              <a:rPr lang="en-US" sz="2400" dirty="0"/>
              <a:t>Paper record includes all scrap paper and printout</a:t>
            </a:r>
          </a:p>
          <a:p>
            <a:r>
              <a:rPr lang="en-US" sz="2800" dirty="0"/>
              <a:t>Consistent</a:t>
            </a:r>
          </a:p>
          <a:p>
            <a:pPr marL="569913" lvl="1" indent="-227013">
              <a:buFont typeface="Wingdings" panose="05000000000000000000" pitchFamily="2" charset="2"/>
              <a:buChar char="Ø"/>
            </a:pPr>
            <a:r>
              <a:rPr lang="en-US" sz="2400" dirty="0"/>
              <a:t>Data organized logically such as chronologically</a:t>
            </a:r>
          </a:p>
          <a:p>
            <a:pPr marL="569913" lvl="1" indent="-227013">
              <a:buFont typeface="Wingdings" panose="05000000000000000000" pitchFamily="2" charset="2"/>
              <a:buChar char="Ø"/>
            </a:pPr>
            <a:r>
              <a:rPr lang="en-US" sz="2400" dirty="0"/>
              <a:t>Good Documentation Practices are followed</a:t>
            </a:r>
          </a:p>
          <a:p>
            <a:r>
              <a:rPr lang="en-US" sz="2800" dirty="0"/>
              <a:t>Enduring</a:t>
            </a:r>
          </a:p>
          <a:p>
            <a:pPr marL="569913" lvl="1" indent="-227013">
              <a:buFont typeface="Wingdings" panose="05000000000000000000" pitchFamily="2" charset="2"/>
              <a:buChar char="Ø"/>
            </a:pPr>
            <a:r>
              <a:rPr lang="en-US" sz="2400" dirty="0"/>
              <a:t>Durable and protected</a:t>
            </a:r>
          </a:p>
          <a:p>
            <a:r>
              <a:rPr lang="en-US" sz="2800" dirty="0"/>
              <a:t>Available</a:t>
            </a:r>
          </a:p>
          <a:p>
            <a:pPr marL="569913" lvl="1" indent="-227013">
              <a:buFont typeface="Wingdings" panose="05000000000000000000" pitchFamily="2" charset="2"/>
              <a:buChar char="Ø"/>
            </a:pPr>
            <a:r>
              <a:rPr lang="en-US" sz="2400" dirty="0"/>
              <a:t>Retrievable and readable</a:t>
            </a:r>
          </a:p>
        </p:txBody>
      </p:sp>
      <p:sp>
        <p:nvSpPr>
          <p:cNvPr id="4" name="Slide Number Placeholder 3">
            <a:extLst>
              <a:ext uri="{FF2B5EF4-FFF2-40B4-BE49-F238E27FC236}">
                <a16:creationId xmlns:a16="http://schemas.microsoft.com/office/drawing/2014/main" id="{1A83418B-5EB5-491F-921B-5F01C51D8E9B}"/>
              </a:ext>
            </a:extLst>
          </p:cNvPr>
          <p:cNvSpPr>
            <a:spLocks noGrp="1"/>
          </p:cNvSpPr>
          <p:nvPr>
            <p:ph type="sldNum" sz="quarter" idx="12"/>
          </p:nvPr>
        </p:nvSpPr>
        <p:spPr/>
        <p:txBody>
          <a:bodyPr/>
          <a:lstStyle/>
          <a:p>
            <a:fld id="{ABD32832-E7D5-430C-95AE-F3FEA72DD31D}" type="slidenum">
              <a:rPr lang="en-US" smtClean="0"/>
              <a:pPr/>
              <a:t>14</a:t>
            </a:fld>
            <a:endParaRPr lang="en-US" dirty="0"/>
          </a:p>
        </p:txBody>
      </p:sp>
    </p:spTree>
    <p:extLst>
      <p:ext uri="{BB962C8B-B14F-4D97-AF65-F5344CB8AC3E}">
        <p14:creationId xmlns:p14="http://schemas.microsoft.com/office/powerpoint/2010/main" val="367762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A44B0-3DBB-4A91-8B73-FB60FB931E6D}"/>
              </a:ext>
            </a:extLst>
          </p:cNvPr>
          <p:cNvSpPr>
            <a:spLocks noGrp="1"/>
          </p:cNvSpPr>
          <p:nvPr>
            <p:ph type="title"/>
          </p:nvPr>
        </p:nvSpPr>
        <p:spPr/>
        <p:txBody>
          <a:bodyPr>
            <a:normAutofit/>
          </a:bodyPr>
          <a:lstStyle/>
          <a:p>
            <a:r>
              <a:rPr lang="en-US" sz="4000" dirty="0"/>
              <a:t>The Data Lifecycle</a:t>
            </a:r>
          </a:p>
        </p:txBody>
      </p:sp>
      <p:sp>
        <p:nvSpPr>
          <p:cNvPr id="3" name="Content Placeholder 2">
            <a:extLst>
              <a:ext uri="{FF2B5EF4-FFF2-40B4-BE49-F238E27FC236}">
                <a16:creationId xmlns:a16="http://schemas.microsoft.com/office/drawing/2014/main" id="{524BD11B-ED20-4015-8653-A0FD558F5E8E}"/>
              </a:ext>
            </a:extLst>
          </p:cNvPr>
          <p:cNvSpPr>
            <a:spLocks noGrp="1"/>
          </p:cNvSpPr>
          <p:nvPr>
            <p:ph idx="1"/>
          </p:nvPr>
        </p:nvSpPr>
        <p:spPr/>
        <p:txBody>
          <a:bodyPr>
            <a:normAutofit/>
          </a:bodyPr>
          <a:lstStyle/>
          <a:p>
            <a:r>
              <a:rPr lang="en-US" sz="2800" dirty="0"/>
              <a:t>Procedures direct conformance to requirements</a:t>
            </a:r>
          </a:p>
          <a:p>
            <a:r>
              <a:rPr lang="en-US" sz="2800" dirty="0"/>
              <a:t>Training facilitates conformance</a:t>
            </a:r>
          </a:p>
          <a:p>
            <a:r>
              <a:rPr lang="en-US" sz="2800" dirty="0"/>
              <a:t>Audit confirms adherence</a:t>
            </a:r>
          </a:p>
        </p:txBody>
      </p:sp>
      <p:sp>
        <p:nvSpPr>
          <p:cNvPr id="4" name="Slide Number Placeholder 3">
            <a:extLst>
              <a:ext uri="{FF2B5EF4-FFF2-40B4-BE49-F238E27FC236}">
                <a16:creationId xmlns:a16="http://schemas.microsoft.com/office/drawing/2014/main" id="{60E21DE9-4C0D-49F7-8977-7CD4E683B022}"/>
              </a:ext>
            </a:extLst>
          </p:cNvPr>
          <p:cNvSpPr>
            <a:spLocks noGrp="1"/>
          </p:cNvSpPr>
          <p:nvPr>
            <p:ph type="sldNum" sz="quarter" idx="12"/>
          </p:nvPr>
        </p:nvSpPr>
        <p:spPr/>
        <p:txBody>
          <a:bodyPr/>
          <a:lstStyle/>
          <a:p>
            <a:fld id="{ABD32832-E7D5-430C-95AE-F3FEA72DD31D}" type="slidenum">
              <a:rPr lang="en-US" smtClean="0"/>
              <a:pPr/>
              <a:t>15</a:t>
            </a:fld>
            <a:endParaRPr lang="en-US" dirty="0"/>
          </a:p>
        </p:txBody>
      </p:sp>
      <p:pic>
        <p:nvPicPr>
          <p:cNvPr id="5" name="Content Placeholder 6">
            <a:extLst>
              <a:ext uri="{FF2B5EF4-FFF2-40B4-BE49-F238E27FC236}">
                <a16:creationId xmlns:a16="http://schemas.microsoft.com/office/drawing/2014/main" id="{740DF470-BEFF-4CEF-BCB2-EE84D170C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590" y="2655540"/>
            <a:ext cx="5166669" cy="3578278"/>
          </a:xfrm>
          <a:prstGeom prst="rect">
            <a:avLst/>
          </a:prstGeom>
        </p:spPr>
      </p:pic>
    </p:spTree>
    <p:extLst>
      <p:ext uri="{BB962C8B-B14F-4D97-AF65-F5344CB8AC3E}">
        <p14:creationId xmlns:p14="http://schemas.microsoft.com/office/powerpoint/2010/main" val="214494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Data Integrity Issues</a:t>
            </a:r>
          </a:p>
        </p:txBody>
      </p:sp>
      <p:sp>
        <p:nvSpPr>
          <p:cNvPr id="4" name="Text Placeholder 3"/>
          <p:cNvSpPr>
            <a:spLocks noGrp="1"/>
          </p:cNvSpPr>
          <p:nvPr>
            <p:ph idx="1"/>
          </p:nvPr>
        </p:nvSpPr>
        <p:spPr/>
        <p:txBody>
          <a:bodyPr/>
          <a:lstStyle/>
          <a:p>
            <a:r>
              <a:rPr lang="en-US" sz="2800" dirty="0"/>
              <a:t>Record deficiencies:</a:t>
            </a:r>
          </a:p>
          <a:p>
            <a:pPr lvl="1">
              <a:buFont typeface="Wingdings" panose="05000000000000000000" pitchFamily="2" charset="2"/>
              <a:buChar char="Ø"/>
            </a:pPr>
            <a:r>
              <a:rPr lang="en-US" sz="2400" dirty="0"/>
              <a:t>Completion of production records days after the activity</a:t>
            </a:r>
          </a:p>
          <a:p>
            <a:pPr lvl="1">
              <a:buFont typeface="Wingdings" panose="05000000000000000000" pitchFamily="2" charset="2"/>
              <a:buChar char="Ø"/>
            </a:pPr>
            <a:r>
              <a:rPr lang="en-US" sz="2400" dirty="0"/>
              <a:t>Destruction of original data after transcription</a:t>
            </a:r>
          </a:p>
          <a:p>
            <a:pPr lvl="1">
              <a:buFont typeface="Wingdings" panose="05000000000000000000" pitchFamily="2" charset="2"/>
              <a:buChar char="Ø"/>
            </a:pPr>
            <a:r>
              <a:rPr lang="en-US" sz="2400" dirty="0"/>
              <a:t>Destruction of original data after retest</a:t>
            </a:r>
          </a:p>
          <a:p>
            <a:pPr lvl="1">
              <a:buFont typeface="Wingdings" panose="05000000000000000000" pitchFamily="2" charset="2"/>
              <a:buChar char="Ø"/>
            </a:pPr>
            <a:r>
              <a:rPr lang="en-US" sz="2400" dirty="0"/>
              <a:t>Incomplete test records</a:t>
            </a:r>
          </a:p>
          <a:p>
            <a:pPr lvl="1">
              <a:buFont typeface="Wingdings" panose="05000000000000000000" pitchFamily="2" charset="2"/>
              <a:buChar char="Ø"/>
            </a:pPr>
            <a:r>
              <a:rPr lang="en-US" sz="2400" dirty="0"/>
              <a:t>Improper validation of data</a:t>
            </a:r>
          </a:p>
          <a:p>
            <a:pPr lvl="1">
              <a:buFont typeface="Wingdings" panose="05000000000000000000" pitchFamily="2" charset="2"/>
              <a:buChar char="Ø"/>
            </a:pPr>
            <a:r>
              <a:rPr lang="en-US" sz="2400" dirty="0"/>
              <a:t>Unauthorized changes to paper records</a:t>
            </a:r>
          </a:p>
          <a:p>
            <a:pPr lvl="1">
              <a:buFont typeface="Wingdings" panose="05000000000000000000" pitchFamily="2" charset="2"/>
              <a:buChar char="Ø"/>
            </a:pPr>
            <a:r>
              <a:rPr lang="en-US" sz="2400" dirty="0"/>
              <a:t>Original data in the designated waste area</a:t>
            </a:r>
          </a:p>
        </p:txBody>
      </p:sp>
      <p:sp>
        <p:nvSpPr>
          <p:cNvPr id="2" name="Slide Number Placeholder 1"/>
          <p:cNvSpPr>
            <a:spLocks noGrp="1"/>
          </p:cNvSpPr>
          <p:nvPr>
            <p:ph type="sldNum" sz="quarter" idx="12"/>
          </p:nvPr>
        </p:nvSpPr>
        <p:spPr/>
        <p:txBody>
          <a:bodyPr/>
          <a:lstStyle/>
          <a:p>
            <a:fld id="{BFEBEB0A-9E3D-4B14-9782-E2AE3DA60D96}" type="slidenum">
              <a:rPr lang="en-US" smtClean="0"/>
              <a:pPr/>
              <a:t>16</a:t>
            </a:fld>
            <a:endParaRPr lang="en-US" dirty="0"/>
          </a:p>
        </p:txBody>
      </p:sp>
    </p:spTree>
    <p:extLst>
      <p:ext uri="{BB962C8B-B14F-4D97-AF65-F5344CB8AC3E}">
        <p14:creationId xmlns:p14="http://schemas.microsoft.com/office/powerpoint/2010/main" val="361134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68598" tIns="34299" rIns="68598" bIns="34299" rtlCol="0" anchor="ctr">
            <a:normAutofit/>
          </a:bodyPr>
          <a:lstStyle/>
          <a:p>
            <a:r>
              <a:rPr lang="en-US" sz="4000" dirty="0"/>
              <a:t>Computer Systems</a:t>
            </a:r>
          </a:p>
        </p:txBody>
      </p:sp>
      <p:sp>
        <p:nvSpPr>
          <p:cNvPr id="8" name="Text Placeholder 3">
            <a:extLst>
              <a:ext uri="{FF2B5EF4-FFF2-40B4-BE49-F238E27FC236}">
                <a16:creationId xmlns:a16="http://schemas.microsoft.com/office/drawing/2014/main" id="{D41AD14E-39AC-49EC-9922-8701394EADCD}"/>
              </a:ext>
            </a:extLst>
          </p:cNvPr>
          <p:cNvSpPr>
            <a:spLocks noGrp="1"/>
          </p:cNvSpPr>
          <p:nvPr>
            <p:ph idx="1"/>
          </p:nvPr>
        </p:nvSpPr>
        <p:spPr/>
        <p:txBody>
          <a:bodyPr>
            <a:normAutofit fontScale="92500" lnSpcReduction="20000"/>
          </a:bodyPr>
          <a:lstStyle/>
          <a:p>
            <a:r>
              <a:rPr lang="en-US" sz="2800" dirty="0"/>
              <a:t>User access limited to job requirement</a:t>
            </a:r>
          </a:p>
          <a:p>
            <a:r>
              <a:rPr lang="en-US" sz="2800" dirty="0"/>
              <a:t>Unique login, or:</a:t>
            </a:r>
          </a:p>
          <a:p>
            <a:pPr lvl="1">
              <a:buFont typeface="Wingdings" panose="05000000000000000000" pitchFamily="2" charset="2"/>
              <a:buChar char="Ø"/>
            </a:pPr>
            <a:r>
              <a:rPr lang="en-US" sz="2400" dirty="0"/>
              <a:t>Overlay third-party software, or</a:t>
            </a:r>
          </a:p>
          <a:p>
            <a:pPr lvl="1">
              <a:buFont typeface="Wingdings" panose="05000000000000000000" pitchFamily="2" charset="2"/>
              <a:buChar char="Ø"/>
            </a:pPr>
            <a:r>
              <a:rPr lang="en-US" sz="2400" dirty="0"/>
              <a:t>Use paper log for traceability</a:t>
            </a:r>
          </a:p>
          <a:p>
            <a:r>
              <a:rPr lang="en-US" sz="2800" dirty="0"/>
              <a:t>Audit Trail</a:t>
            </a:r>
          </a:p>
          <a:p>
            <a:pPr lvl="1">
              <a:buFont typeface="Wingdings" panose="05000000000000000000" pitchFamily="2" charset="2"/>
              <a:buChar char="Ø"/>
            </a:pPr>
            <a:r>
              <a:rPr lang="en-US" sz="2400" dirty="0"/>
              <a:t>Only System Administrator can disable</a:t>
            </a:r>
          </a:p>
          <a:p>
            <a:r>
              <a:rPr lang="en-US" sz="2800" dirty="0"/>
              <a:t>System Administrator has no direct interest in data</a:t>
            </a:r>
          </a:p>
          <a:p>
            <a:pPr lvl="1">
              <a:buFont typeface="Wingdings" panose="05000000000000000000" pitchFamily="2" charset="2"/>
              <a:buChar char="Ø"/>
            </a:pPr>
            <a:r>
              <a:rPr lang="en-US" sz="2400" dirty="0"/>
              <a:t>Not a quality unit person</a:t>
            </a:r>
          </a:p>
          <a:p>
            <a:pPr marL="171450" lvl="1">
              <a:spcBef>
                <a:spcPts val="750"/>
              </a:spcBef>
            </a:pPr>
            <a:r>
              <a:rPr lang="en-US" sz="2800" dirty="0"/>
              <a:t>Maintain legacy software for retrieval</a:t>
            </a:r>
          </a:p>
        </p:txBody>
      </p:sp>
      <p:sp>
        <p:nvSpPr>
          <p:cNvPr id="2" name="Slide Number Placeholder 1"/>
          <p:cNvSpPr>
            <a:spLocks noGrp="1"/>
          </p:cNvSpPr>
          <p:nvPr>
            <p:ph type="sldNum" sz="quarter" idx="12"/>
          </p:nvPr>
        </p:nvSpPr>
        <p:spPr/>
        <p:txBody>
          <a:bodyPr/>
          <a:lstStyle/>
          <a:p>
            <a:fld id="{BFEBEB0A-9E3D-4B14-9782-E2AE3DA60D96}" type="slidenum">
              <a:rPr lang="en-US" smtClean="0"/>
              <a:pPr/>
              <a:t>17</a:t>
            </a:fld>
            <a:endParaRPr lang="en-US"/>
          </a:p>
        </p:txBody>
      </p:sp>
    </p:spTree>
    <p:extLst>
      <p:ext uri="{BB962C8B-B14F-4D97-AF65-F5344CB8AC3E}">
        <p14:creationId xmlns:p14="http://schemas.microsoft.com/office/powerpoint/2010/main" val="87314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68598" tIns="34299" rIns="68598" bIns="34299" rtlCol="0" anchor="ctr">
            <a:normAutofit/>
          </a:bodyPr>
          <a:lstStyle/>
          <a:p>
            <a:r>
              <a:rPr lang="en-US" sz="4000" dirty="0"/>
              <a:t>Systems Design</a:t>
            </a:r>
          </a:p>
        </p:txBody>
      </p:sp>
      <p:sp>
        <p:nvSpPr>
          <p:cNvPr id="4" name="Text Placeholder 3"/>
          <p:cNvSpPr>
            <a:spLocks noGrp="1"/>
          </p:cNvSpPr>
          <p:nvPr>
            <p:ph idx="1"/>
          </p:nvPr>
        </p:nvSpPr>
        <p:spPr/>
        <p:txBody>
          <a:bodyPr>
            <a:normAutofit fontScale="92500" lnSpcReduction="10000"/>
          </a:bodyPr>
          <a:lstStyle/>
          <a:p>
            <a:r>
              <a:rPr lang="en-US" sz="2800" dirty="0"/>
              <a:t>Facilitate compliance:</a:t>
            </a:r>
          </a:p>
          <a:p>
            <a:pPr marL="685800" lvl="1" indent="-342900">
              <a:buFont typeface="Wingdings" panose="05000000000000000000" pitchFamily="2" charset="2"/>
              <a:buChar char="Ø"/>
            </a:pPr>
            <a:r>
              <a:rPr lang="en-US" sz="2400" dirty="0"/>
              <a:t>Common clock for time at point of use</a:t>
            </a:r>
          </a:p>
          <a:p>
            <a:pPr marL="685800" lvl="1" indent="-342900">
              <a:buFont typeface="Wingdings" panose="05000000000000000000" pitchFamily="2" charset="2"/>
              <a:buChar char="Ø"/>
            </a:pPr>
            <a:r>
              <a:rPr lang="en-US" sz="2400" dirty="0"/>
              <a:t>Data recorded at point of use</a:t>
            </a:r>
          </a:p>
          <a:p>
            <a:pPr marL="685800" lvl="1" indent="-342900">
              <a:buFont typeface="Wingdings" panose="05000000000000000000" pitchFamily="2" charset="2"/>
              <a:buChar char="Ø"/>
            </a:pPr>
            <a:r>
              <a:rPr lang="en-US" sz="2400" dirty="0"/>
              <a:t>Control of blank forms</a:t>
            </a:r>
          </a:p>
          <a:p>
            <a:pPr marL="685800" lvl="1" indent="-342900">
              <a:buFont typeface="Wingdings" panose="05000000000000000000" pitchFamily="2" charset="2"/>
              <a:buChar char="Ø"/>
            </a:pPr>
            <a:r>
              <a:rPr lang="en-US" sz="2400" dirty="0"/>
              <a:t>Reconcile controlled print-out</a:t>
            </a:r>
          </a:p>
          <a:p>
            <a:pPr marL="685800" lvl="1" indent="-342900">
              <a:buFont typeface="Wingdings" panose="05000000000000000000" pitchFamily="2" charset="2"/>
              <a:buChar char="Ø"/>
            </a:pPr>
            <a:r>
              <a:rPr lang="en-US" sz="2400" dirty="0"/>
              <a:t>Unique user access control</a:t>
            </a:r>
          </a:p>
          <a:p>
            <a:r>
              <a:rPr lang="en-US" sz="2800" dirty="0"/>
              <a:t>Retention</a:t>
            </a:r>
          </a:p>
          <a:p>
            <a:pPr marL="685800" lvl="1" indent="-342900">
              <a:buFont typeface="Wingdings" panose="05000000000000000000" pitchFamily="2" charset="2"/>
              <a:buChar char="Ø"/>
            </a:pPr>
            <a:r>
              <a:rPr lang="en-US" sz="2400" dirty="0"/>
              <a:t>Secured computer system</a:t>
            </a:r>
          </a:p>
          <a:p>
            <a:pPr marL="685800" lvl="1" indent="-342900">
              <a:buFont typeface="Wingdings" panose="05000000000000000000" pitchFamily="2" charset="2"/>
              <a:buChar char="Ø"/>
            </a:pPr>
            <a:r>
              <a:rPr lang="en-US" sz="2400" dirty="0"/>
              <a:t>Verified backup copy</a:t>
            </a:r>
          </a:p>
        </p:txBody>
      </p:sp>
      <p:sp>
        <p:nvSpPr>
          <p:cNvPr id="2" name="Slide Number Placeholder 1"/>
          <p:cNvSpPr>
            <a:spLocks noGrp="1"/>
          </p:cNvSpPr>
          <p:nvPr>
            <p:ph type="sldNum" sz="quarter" idx="12"/>
          </p:nvPr>
        </p:nvSpPr>
        <p:spPr/>
        <p:txBody>
          <a:bodyPr/>
          <a:lstStyle/>
          <a:p>
            <a:fld id="{BFEBEB0A-9E3D-4B14-9782-E2AE3DA60D96}" type="slidenum">
              <a:rPr lang="en-US" smtClean="0"/>
              <a:pPr/>
              <a:t>18</a:t>
            </a:fld>
            <a:endParaRPr lang="en-US"/>
          </a:p>
        </p:txBody>
      </p:sp>
    </p:spTree>
    <p:extLst>
      <p:ext uri="{BB962C8B-B14F-4D97-AF65-F5344CB8AC3E}">
        <p14:creationId xmlns:p14="http://schemas.microsoft.com/office/powerpoint/2010/main" val="240300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4C2C06-1FE2-480A-90E8-172BBD6BE912}"/>
              </a:ext>
            </a:extLst>
          </p:cNvPr>
          <p:cNvSpPr>
            <a:spLocks noGrp="1"/>
          </p:cNvSpPr>
          <p:nvPr>
            <p:ph type="sldNum" sz="quarter" idx="12"/>
          </p:nvPr>
        </p:nvSpPr>
        <p:spPr/>
        <p:txBody>
          <a:bodyPr/>
          <a:lstStyle/>
          <a:p>
            <a:fld id="{FE99D48B-973F-4297-93EF-864EFFD50808}" type="slidenum">
              <a:rPr lang="en-US" altLang="en-US"/>
              <a:pPr/>
              <a:t>19</a:t>
            </a:fld>
            <a:endParaRPr lang="en-US" altLang="en-US"/>
          </a:p>
        </p:txBody>
      </p:sp>
      <p:sp>
        <p:nvSpPr>
          <p:cNvPr id="95234" name="Rectangle 2">
            <a:extLst>
              <a:ext uri="{FF2B5EF4-FFF2-40B4-BE49-F238E27FC236}">
                <a16:creationId xmlns:a16="http://schemas.microsoft.com/office/drawing/2014/main" id="{3BD62BE1-3694-4D8B-8F57-AEA5094B42E5}"/>
              </a:ext>
            </a:extLst>
          </p:cNvPr>
          <p:cNvSpPr>
            <a:spLocks noGrp="1" noChangeArrowheads="1"/>
          </p:cNvSpPr>
          <p:nvPr>
            <p:ph type="title"/>
          </p:nvPr>
        </p:nvSpPr>
        <p:spPr/>
        <p:txBody>
          <a:bodyPr/>
          <a:lstStyle/>
          <a:p>
            <a:r>
              <a:rPr lang="en-US" altLang="en-US"/>
              <a:t>Biba Integrity Model</a:t>
            </a:r>
          </a:p>
        </p:txBody>
      </p:sp>
      <p:sp>
        <p:nvSpPr>
          <p:cNvPr id="95235" name="Rectangle 3">
            <a:extLst>
              <a:ext uri="{FF2B5EF4-FFF2-40B4-BE49-F238E27FC236}">
                <a16:creationId xmlns:a16="http://schemas.microsoft.com/office/drawing/2014/main" id="{8F26E623-8D11-4B05-AEAD-2CA7297D4309}"/>
              </a:ext>
            </a:extLst>
          </p:cNvPr>
          <p:cNvSpPr>
            <a:spLocks noGrp="1" noChangeArrowheads="1"/>
          </p:cNvSpPr>
          <p:nvPr>
            <p:ph type="body" idx="1"/>
          </p:nvPr>
        </p:nvSpPr>
        <p:spPr/>
        <p:txBody>
          <a:bodyPr/>
          <a:lstStyle/>
          <a:p>
            <a:pPr>
              <a:lnSpc>
                <a:spcPct val="90000"/>
              </a:lnSpc>
            </a:pPr>
            <a:r>
              <a:rPr lang="en-US" altLang="en-US" sz="2600"/>
              <a:t>The Biba integrity model was published in 1977 at the Mitre Corporation, one year after the Bell La-Padula model was published.</a:t>
            </a:r>
          </a:p>
          <a:p>
            <a:pPr>
              <a:lnSpc>
                <a:spcPct val="90000"/>
              </a:lnSpc>
            </a:pPr>
            <a:r>
              <a:rPr lang="en-US" altLang="en-US" sz="2600"/>
              <a:t>The primary motivation for creating this model is the inability of the Bell-LaPadula model to deal with integrity of data. </a:t>
            </a:r>
          </a:p>
          <a:p>
            <a:pPr>
              <a:lnSpc>
                <a:spcPct val="90000"/>
              </a:lnSpc>
            </a:pPr>
            <a:r>
              <a:rPr lang="en-US" altLang="en-US" sz="2600"/>
              <a:t>The Biba model addresses the problem with the star property of the Bell-LaPadula model, which does not restrict a subject from writing to a more trusted object.</a:t>
            </a:r>
          </a:p>
          <a:p>
            <a:pPr>
              <a:lnSpc>
                <a:spcPct val="90000"/>
              </a:lnSpc>
            </a:pPr>
            <a:endParaRPr lang="en-US" altLang="en-US" sz="26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3E1-36A0-480A-8CD4-CF395248B36D}"/>
              </a:ext>
            </a:extLst>
          </p:cNvPr>
          <p:cNvSpPr>
            <a:spLocks noGrp="1"/>
          </p:cNvSpPr>
          <p:nvPr>
            <p:ph type="title"/>
          </p:nvPr>
        </p:nvSpPr>
        <p:spPr/>
        <p:txBody>
          <a:bodyPr>
            <a:normAutofit/>
          </a:bodyPr>
          <a:lstStyle/>
          <a:p>
            <a:r>
              <a:rPr lang="en-US" sz="4000" dirty="0"/>
              <a:t>Data Integrity: Defined</a:t>
            </a:r>
          </a:p>
        </p:txBody>
      </p:sp>
      <p:sp>
        <p:nvSpPr>
          <p:cNvPr id="3" name="Content Placeholder 2">
            <a:extLst>
              <a:ext uri="{FF2B5EF4-FFF2-40B4-BE49-F238E27FC236}">
                <a16:creationId xmlns:a16="http://schemas.microsoft.com/office/drawing/2014/main" id="{844A0DE2-0BCC-48DF-AA50-C70479827C77}"/>
              </a:ext>
            </a:extLst>
          </p:cNvPr>
          <p:cNvSpPr>
            <a:spLocks noGrp="1"/>
          </p:cNvSpPr>
          <p:nvPr>
            <p:ph idx="1"/>
          </p:nvPr>
        </p:nvSpPr>
        <p:spPr/>
        <p:txBody>
          <a:bodyPr>
            <a:normAutofit/>
          </a:bodyPr>
          <a:lstStyle/>
          <a:p>
            <a:r>
              <a:rPr lang="en-US" sz="2800" dirty="0"/>
              <a:t>“The extent to which all data are complete, consistent and accurate throughout the data lifecycle.”*</a:t>
            </a:r>
          </a:p>
          <a:p>
            <a:pPr marL="569913" lvl="1" indent="-227013">
              <a:lnSpc>
                <a:spcPct val="100000"/>
              </a:lnSpc>
              <a:spcAft>
                <a:spcPts val="900"/>
              </a:spcAft>
              <a:buFont typeface="Wingdings" panose="05000000000000000000" pitchFamily="2" charset="2"/>
              <a:buChar char="Ø"/>
            </a:pPr>
            <a:r>
              <a:rPr lang="en-US" sz="2400" dirty="0"/>
              <a:t>Applies to both electronic and paper records.</a:t>
            </a:r>
          </a:p>
          <a:p>
            <a:pPr marL="569913" lvl="1" indent="-227013">
              <a:lnSpc>
                <a:spcPct val="100000"/>
              </a:lnSpc>
              <a:spcAft>
                <a:spcPts val="900"/>
              </a:spcAft>
              <a:buFont typeface="Wingdings" panose="05000000000000000000" pitchFamily="2" charset="2"/>
              <a:buChar char="Ø"/>
            </a:pPr>
            <a:r>
              <a:rPr lang="en-US" sz="2400" dirty="0"/>
              <a:t>From creation, processing/manipulation, temporary and long-term storage, archiving through destruction.</a:t>
            </a:r>
          </a:p>
          <a:p>
            <a:pPr lvl="1"/>
            <a:endParaRPr lang="en-US" dirty="0"/>
          </a:p>
          <a:p>
            <a:pPr marL="0" indent="0">
              <a:buNone/>
            </a:pPr>
            <a:endParaRPr lang="en-US" dirty="0"/>
          </a:p>
        </p:txBody>
      </p:sp>
    </p:spTree>
    <p:extLst>
      <p:ext uri="{BB962C8B-B14F-4D97-AF65-F5344CB8AC3E}">
        <p14:creationId xmlns:p14="http://schemas.microsoft.com/office/powerpoint/2010/main" val="1486857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3C876D4-2019-4EE8-A484-2A343C5BAC0C}"/>
              </a:ext>
            </a:extLst>
          </p:cNvPr>
          <p:cNvSpPr>
            <a:spLocks noGrp="1"/>
          </p:cNvSpPr>
          <p:nvPr>
            <p:ph type="sldNum" sz="quarter" idx="12"/>
          </p:nvPr>
        </p:nvSpPr>
        <p:spPr/>
        <p:txBody>
          <a:bodyPr/>
          <a:lstStyle/>
          <a:p>
            <a:fld id="{A51F72BF-1B67-45F9-B570-749A324CAEB8}" type="slidenum">
              <a:rPr lang="en-US" altLang="en-US"/>
              <a:pPr/>
              <a:t>20</a:t>
            </a:fld>
            <a:endParaRPr lang="en-US" altLang="en-US"/>
          </a:p>
        </p:txBody>
      </p:sp>
      <p:sp>
        <p:nvSpPr>
          <p:cNvPr id="93186" name="Rectangle 2">
            <a:extLst>
              <a:ext uri="{FF2B5EF4-FFF2-40B4-BE49-F238E27FC236}">
                <a16:creationId xmlns:a16="http://schemas.microsoft.com/office/drawing/2014/main" id="{16FFFB60-54DA-4E86-864F-A283109DCB07}"/>
              </a:ext>
            </a:extLst>
          </p:cNvPr>
          <p:cNvSpPr>
            <a:spLocks noGrp="1" noChangeArrowheads="1"/>
          </p:cNvSpPr>
          <p:nvPr>
            <p:ph type="title"/>
          </p:nvPr>
        </p:nvSpPr>
        <p:spPr/>
        <p:txBody>
          <a:bodyPr/>
          <a:lstStyle/>
          <a:p>
            <a:r>
              <a:rPr lang="en-US" altLang="en-US"/>
              <a:t>Integrity</a:t>
            </a:r>
          </a:p>
        </p:txBody>
      </p:sp>
      <p:sp>
        <p:nvSpPr>
          <p:cNvPr id="93187" name="Rectangle 3">
            <a:extLst>
              <a:ext uri="{FF2B5EF4-FFF2-40B4-BE49-F238E27FC236}">
                <a16:creationId xmlns:a16="http://schemas.microsoft.com/office/drawing/2014/main" id="{09250931-E659-4C33-9BFF-97A98D2E9D5B}"/>
              </a:ext>
            </a:extLst>
          </p:cNvPr>
          <p:cNvSpPr>
            <a:spLocks noGrp="1" noChangeArrowheads="1"/>
          </p:cNvSpPr>
          <p:nvPr>
            <p:ph type="body" idx="1"/>
          </p:nvPr>
        </p:nvSpPr>
        <p:spPr/>
        <p:txBody>
          <a:bodyPr/>
          <a:lstStyle/>
          <a:p>
            <a:pPr marL="609600" indent="-609600">
              <a:lnSpc>
                <a:spcPct val="80000"/>
              </a:lnSpc>
            </a:pPr>
            <a:r>
              <a:rPr lang="en-US" altLang="en-US" sz="2600"/>
              <a:t>Integrity refers to the trustworthiness of data or resources.</a:t>
            </a:r>
          </a:p>
          <a:p>
            <a:pPr marL="609600" indent="-609600">
              <a:lnSpc>
                <a:spcPct val="80000"/>
              </a:lnSpc>
            </a:pPr>
            <a:r>
              <a:rPr lang="en-US" altLang="en-US" sz="2600"/>
              <a:t>Integrity is usually defined in terms of preventing improper or authorized change to data.</a:t>
            </a:r>
          </a:p>
          <a:p>
            <a:pPr marL="609600" indent="-609600">
              <a:lnSpc>
                <a:spcPct val="80000"/>
              </a:lnSpc>
            </a:pPr>
            <a:r>
              <a:rPr lang="en-US" altLang="en-US" sz="2600"/>
              <a:t>There are three main goals of integrity: </a:t>
            </a:r>
          </a:p>
          <a:p>
            <a:pPr marL="990600" lvl="1" indent="-519113">
              <a:lnSpc>
                <a:spcPct val="80000"/>
              </a:lnSpc>
              <a:buFont typeface="Wingdings" panose="05000000000000000000" pitchFamily="2" charset="2"/>
              <a:buAutoNum type="arabicPeriod"/>
            </a:pPr>
            <a:r>
              <a:rPr lang="en-US" altLang="en-US" sz="2200"/>
              <a:t>Preventing unauthorized users from making modifications to data or programs. </a:t>
            </a:r>
          </a:p>
          <a:p>
            <a:pPr marL="990600" lvl="1" indent="-519113">
              <a:lnSpc>
                <a:spcPct val="80000"/>
              </a:lnSpc>
              <a:buFont typeface="Wingdings" panose="05000000000000000000" pitchFamily="2" charset="2"/>
              <a:buAutoNum type="arabicPeriod"/>
            </a:pPr>
            <a:r>
              <a:rPr lang="en-US" altLang="en-US" sz="2200"/>
              <a:t>Preventing authorized users from making improper or unauthorized modifications. </a:t>
            </a:r>
          </a:p>
          <a:p>
            <a:pPr marL="990600" lvl="1" indent="-519113">
              <a:lnSpc>
                <a:spcPct val="80000"/>
              </a:lnSpc>
              <a:buFont typeface="Wingdings" panose="05000000000000000000" pitchFamily="2" charset="2"/>
              <a:buAutoNum type="arabicPeriod"/>
            </a:pPr>
            <a:r>
              <a:rPr lang="en-US" altLang="en-US" sz="2200"/>
              <a:t>Maintaining internal and external consistency of data and programs.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A646-C417-49FD-A3C3-0714A2ACE0DB}"/>
              </a:ext>
            </a:extLst>
          </p:cNvPr>
          <p:cNvSpPr>
            <a:spLocks noGrp="1"/>
          </p:cNvSpPr>
          <p:nvPr>
            <p:ph type="title"/>
          </p:nvPr>
        </p:nvSpPr>
        <p:spPr/>
        <p:txBody>
          <a:bodyPr/>
          <a:lstStyle/>
          <a:p>
            <a:r>
              <a:rPr lang="en-US" dirty="0"/>
              <a:t>BIBA Model – read up, write down</a:t>
            </a:r>
          </a:p>
        </p:txBody>
      </p:sp>
      <p:sp>
        <p:nvSpPr>
          <p:cNvPr id="3" name="Content Placeholder 2">
            <a:extLst>
              <a:ext uri="{FF2B5EF4-FFF2-40B4-BE49-F238E27FC236}">
                <a16:creationId xmlns:a16="http://schemas.microsoft.com/office/drawing/2014/main" id="{E48E527E-A24D-4777-9654-52998FEADE1D}"/>
              </a:ext>
            </a:extLst>
          </p:cNvPr>
          <p:cNvSpPr>
            <a:spLocks noGrp="1"/>
          </p:cNvSpPr>
          <p:nvPr>
            <p:ph idx="1"/>
          </p:nvPr>
        </p:nvSpPr>
        <p:spPr/>
        <p:txBody>
          <a:bodyPr>
            <a:normAutofit/>
          </a:bodyPr>
          <a:lstStyle/>
          <a:p>
            <a:r>
              <a:rPr lang="en-US" sz="2000" dirty="0"/>
              <a:t>The inverse of Bell-</a:t>
            </a:r>
            <a:r>
              <a:rPr lang="en-US" sz="2000" dirty="0" err="1"/>
              <a:t>LaPadula</a:t>
            </a:r>
            <a:r>
              <a:rPr lang="en-US" sz="2000" dirty="0"/>
              <a:t> used in corporate structures because where as BLP is for keeping confidentiality, Biba is for maintaining consistency (integrity) in information from the top down. </a:t>
            </a:r>
          </a:p>
          <a:p>
            <a:endParaRPr lang="en-US" sz="2000" dirty="0"/>
          </a:p>
          <a:p>
            <a:r>
              <a:rPr lang="en-US" sz="2000" dirty="0"/>
              <a:t>Biba allows compartmentalization based on reporting structures. Supervisors can read/write with peers. Write to subordinates, who can read that information.</a:t>
            </a:r>
          </a:p>
          <a:p>
            <a:endParaRPr lang="en-US" sz="2000" dirty="0"/>
          </a:p>
          <a:p>
            <a:endParaRPr lang="en-US" sz="2000" dirty="0"/>
          </a:p>
        </p:txBody>
      </p:sp>
      <p:pic>
        <p:nvPicPr>
          <p:cNvPr id="2050" name="Picture 2" descr="Two Laws of Biba Model The satisfaction of both Biba laws ...">
            <a:extLst>
              <a:ext uri="{FF2B5EF4-FFF2-40B4-BE49-F238E27FC236}">
                <a16:creationId xmlns:a16="http://schemas.microsoft.com/office/drawing/2014/main" id="{B5D695F6-F272-42A4-90CB-9B48DCB6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 y="294746"/>
            <a:ext cx="12164913" cy="626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1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7B64A48-5721-40E5-AFC4-58243159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25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a:t>Biba Integrity Model</a:t>
            </a:r>
          </a:p>
        </p:txBody>
      </p:sp>
      <p:sp>
        <p:nvSpPr>
          <p:cNvPr id="38915" name="Rectangle 3"/>
          <p:cNvSpPr>
            <a:spLocks noGrp="1" noChangeArrowheads="1"/>
          </p:cNvSpPr>
          <p:nvPr>
            <p:ph idx="1"/>
          </p:nvPr>
        </p:nvSpPr>
        <p:spPr/>
        <p:txBody>
          <a:bodyPr>
            <a:normAutofit/>
          </a:bodyPr>
          <a:lstStyle/>
          <a:p>
            <a:pPr eaLnBrk="1" hangingPunct="1"/>
            <a:r>
              <a:rPr lang="en-US" altLang="en-US" sz="2000" dirty="0"/>
              <a:t>Various models dealing with integrity</a:t>
            </a:r>
          </a:p>
          <a:p>
            <a:pPr eaLnBrk="1" hangingPunct="1"/>
            <a:r>
              <a:rPr lang="en-US" altLang="en-US" sz="2000" dirty="0"/>
              <a:t>Strict integrity policy:</a:t>
            </a:r>
          </a:p>
          <a:p>
            <a:pPr lvl="1" eaLnBrk="1" hangingPunct="1"/>
            <a:r>
              <a:rPr lang="en-US" altLang="en-US" sz="2000" dirty="0"/>
              <a:t>Simple integrity: </a:t>
            </a:r>
            <a:r>
              <a:rPr lang="en-US" altLang="en-US" sz="2000" i="1" dirty="0">
                <a:solidFill>
                  <a:srgbClr val="FF0000"/>
                </a:solidFill>
              </a:rPr>
              <a:t>modify only if</a:t>
            </a:r>
            <a:r>
              <a:rPr lang="en-US" altLang="en-US" sz="2000" dirty="0"/>
              <a:t> I(</a:t>
            </a:r>
            <a:r>
              <a:rPr lang="en-US" altLang="en-US" sz="2000" i="1" dirty="0"/>
              <a:t>S</a:t>
            </a:r>
            <a:r>
              <a:rPr lang="en-US" altLang="en-US" sz="2000" dirty="0"/>
              <a:t>) ≥ I(</a:t>
            </a:r>
            <a:r>
              <a:rPr lang="en-US" altLang="en-US" sz="2000" i="1" dirty="0"/>
              <a:t>O</a:t>
            </a:r>
            <a:r>
              <a:rPr lang="en-US" altLang="en-US" sz="2000" dirty="0"/>
              <a:t>)</a:t>
            </a:r>
          </a:p>
          <a:p>
            <a:pPr lvl="1" eaLnBrk="1" hangingPunct="1"/>
            <a:r>
              <a:rPr lang="en-US" altLang="en-US" sz="2000" dirty="0"/>
              <a:t>Integrity confinement: </a:t>
            </a:r>
            <a:r>
              <a:rPr lang="en-US" altLang="en-US" sz="2000" i="1" dirty="0">
                <a:solidFill>
                  <a:srgbClr val="FF0000"/>
                </a:solidFill>
              </a:rPr>
              <a:t>read only if </a:t>
            </a:r>
            <a:r>
              <a:rPr lang="en-US" altLang="en-US" sz="2000" dirty="0"/>
              <a:t>I(</a:t>
            </a:r>
            <a:r>
              <a:rPr lang="en-US" altLang="en-US" sz="2000" i="1" dirty="0"/>
              <a:t>S</a:t>
            </a:r>
            <a:r>
              <a:rPr lang="en-US" altLang="en-US" sz="2000" dirty="0"/>
              <a:t>) ≤ I(</a:t>
            </a:r>
            <a:r>
              <a:rPr lang="en-US" altLang="en-US" sz="2000" i="1" dirty="0"/>
              <a:t>O</a:t>
            </a:r>
            <a:r>
              <a:rPr lang="en-US" altLang="en-US" sz="2000" dirty="0"/>
              <a:t>)</a:t>
            </a:r>
          </a:p>
          <a:p>
            <a:pPr lvl="1" eaLnBrk="1" hangingPunct="1"/>
            <a:r>
              <a:rPr lang="en-US" altLang="en-US" sz="2000" dirty="0"/>
              <a:t>Invocation property: </a:t>
            </a:r>
            <a:r>
              <a:rPr lang="en-US" altLang="en-US" sz="2000" i="1" dirty="0">
                <a:solidFill>
                  <a:srgbClr val="FF0000"/>
                </a:solidFill>
              </a:rPr>
              <a:t>invoke/comm only if </a:t>
            </a:r>
            <a:r>
              <a:rPr lang="en-US" altLang="en-US" sz="2000" dirty="0"/>
              <a:t>I(</a:t>
            </a:r>
            <a:r>
              <a:rPr lang="en-US" altLang="en-US" sz="2000" i="1" dirty="0"/>
              <a:t>S</a:t>
            </a:r>
            <a:r>
              <a:rPr lang="en-US" altLang="en-US" sz="2000" baseline="-25000" dirty="0"/>
              <a:t>1</a:t>
            </a:r>
            <a:r>
              <a:rPr lang="en-US" altLang="en-US" sz="2000" dirty="0"/>
              <a:t>) ≥ I(</a:t>
            </a:r>
            <a:r>
              <a:rPr lang="en-US" altLang="en-US" sz="2000" i="1" dirty="0"/>
              <a:t>S</a:t>
            </a:r>
            <a:r>
              <a:rPr lang="en-US" altLang="en-US" sz="2000" baseline="-25000" dirty="0"/>
              <a:t>2</a:t>
            </a:r>
            <a:r>
              <a:rPr lang="en-US" altLang="en-US" sz="2000" dirty="0"/>
              <a:t>)</a:t>
            </a:r>
          </a:p>
        </p:txBody>
      </p:sp>
      <p:pic>
        <p:nvPicPr>
          <p:cNvPr id="38916" name="Picture 5"/>
          <p:cNvPicPr>
            <a:picLocks noChangeAspect="1" noChangeArrowheads="1"/>
          </p:cNvPicPr>
          <p:nvPr/>
        </p:nvPicPr>
        <p:blipFill>
          <a:blip r:embed="rId3"/>
          <a:srcRect l="4633" t="28636" r="4633" b="50113"/>
          <a:stretch>
            <a:fillRect/>
          </a:stretch>
        </p:blipFill>
        <p:spPr bwMode="auto">
          <a:xfrm>
            <a:off x="2651125" y="4267962"/>
            <a:ext cx="6889750" cy="2087562"/>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a:t>Biba Integrity Model</a:t>
            </a:r>
          </a:p>
        </p:txBody>
      </p:sp>
      <p:sp>
        <p:nvSpPr>
          <p:cNvPr id="40963" name="Rectangle 3"/>
          <p:cNvSpPr>
            <a:spLocks noGrp="1" noChangeArrowheads="1"/>
          </p:cNvSpPr>
          <p:nvPr>
            <p:ph idx="1"/>
          </p:nvPr>
        </p:nvSpPr>
        <p:spPr/>
        <p:txBody>
          <a:bodyPr>
            <a:normAutofit/>
          </a:bodyPr>
          <a:lstStyle/>
          <a:p>
            <a:pPr eaLnBrk="1" hangingPunct="1"/>
            <a:r>
              <a:rPr lang="en-US" altLang="en-US" sz="2400" dirty="0"/>
              <a:t>Simple integrity: </a:t>
            </a:r>
            <a:r>
              <a:rPr lang="en-US" altLang="en-US" sz="2400" i="1" dirty="0">
                <a:solidFill>
                  <a:srgbClr val="FF0000"/>
                </a:solidFill>
              </a:rPr>
              <a:t>modify only if</a:t>
            </a:r>
            <a:r>
              <a:rPr lang="en-US" altLang="en-US" sz="2400" dirty="0"/>
              <a:t> I(</a:t>
            </a:r>
            <a:r>
              <a:rPr lang="en-US" altLang="en-US" sz="2400" i="1" dirty="0"/>
              <a:t>S</a:t>
            </a:r>
            <a:r>
              <a:rPr lang="en-US" altLang="en-US" sz="2400" dirty="0"/>
              <a:t>) ≥ I(</a:t>
            </a:r>
            <a:r>
              <a:rPr lang="en-US" altLang="en-US" sz="2400" i="1" dirty="0"/>
              <a:t>O</a:t>
            </a:r>
            <a:r>
              <a:rPr lang="en-US" altLang="en-US" sz="2400" dirty="0"/>
              <a:t>)</a:t>
            </a:r>
          </a:p>
          <a:p>
            <a:pPr eaLnBrk="1" hangingPunct="1"/>
            <a:r>
              <a:rPr lang="en-US" altLang="en-US" sz="2400" dirty="0"/>
              <a:t>Integrity confinement: </a:t>
            </a:r>
            <a:r>
              <a:rPr lang="en-US" altLang="en-US" sz="2400" i="1" dirty="0">
                <a:solidFill>
                  <a:srgbClr val="FF0000"/>
                </a:solidFill>
              </a:rPr>
              <a:t>read only if </a:t>
            </a:r>
            <a:r>
              <a:rPr lang="en-US" altLang="en-US" sz="2400" dirty="0"/>
              <a:t>I(</a:t>
            </a:r>
            <a:r>
              <a:rPr lang="en-US" altLang="en-US" sz="2400" i="1" dirty="0"/>
              <a:t>S</a:t>
            </a:r>
            <a:r>
              <a:rPr lang="en-US" altLang="en-US" sz="2400" dirty="0"/>
              <a:t>) ≤ I(</a:t>
            </a:r>
            <a:r>
              <a:rPr lang="en-US" altLang="en-US" sz="2400" i="1" dirty="0"/>
              <a:t>O</a:t>
            </a:r>
            <a:r>
              <a:rPr lang="en-US" altLang="en-US" sz="2400" dirty="0"/>
              <a:t>)</a:t>
            </a:r>
          </a:p>
          <a:p>
            <a:pPr eaLnBrk="1" hangingPunct="1"/>
            <a:r>
              <a:rPr lang="en-US" altLang="en-US" sz="2400" dirty="0"/>
              <a:t>Invocation property:	</a:t>
            </a:r>
            <a:r>
              <a:rPr lang="en-US" altLang="en-US" sz="2400" i="1" dirty="0">
                <a:solidFill>
                  <a:srgbClr val="FF0000"/>
                </a:solidFill>
              </a:rPr>
              <a:t>invoke/comm only if </a:t>
            </a:r>
            <a:r>
              <a:rPr lang="en-US" altLang="en-US" sz="2400" dirty="0"/>
              <a:t>I(</a:t>
            </a:r>
            <a:r>
              <a:rPr lang="en-US" altLang="en-US" sz="2400" i="1" dirty="0"/>
              <a:t>S</a:t>
            </a:r>
            <a:r>
              <a:rPr lang="en-US" altLang="en-US" sz="2400" baseline="-25000" dirty="0"/>
              <a:t>1</a:t>
            </a:r>
            <a:r>
              <a:rPr lang="en-US" altLang="en-US" sz="2400" dirty="0"/>
              <a:t>) ≥ I(</a:t>
            </a:r>
            <a:r>
              <a:rPr lang="en-US" altLang="en-US" sz="2400" i="1" dirty="0"/>
              <a:t>S</a:t>
            </a:r>
            <a:r>
              <a:rPr lang="en-US" altLang="en-US" sz="2400" baseline="-25000" dirty="0"/>
              <a:t>2</a:t>
            </a:r>
            <a:r>
              <a:rPr lang="en-US" altLang="en-US" sz="2400" dirty="0"/>
              <a:t>)</a:t>
            </a:r>
          </a:p>
        </p:txBody>
      </p:sp>
      <p:pic>
        <p:nvPicPr>
          <p:cNvPr id="40964" name="Picture 1"/>
          <p:cNvPicPr>
            <a:picLocks noChangeAspect="1"/>
          </p:cNvPicPr>
          <p:nvPr/>
        </p:nvPicPr>
        <p:blipFill>
          <a:blip r:embed="rId3"/>
          <a:srcRect/>
          <a:stretch>
            <a:fillRect/>
          </a:stretch>
        </p:blipFill>
        <p:spPr bwMode="auto">
          <a:xfrm>
            <a:off x="3519487" y="3694431"/>
            <a:ext cx="5153025" cy="29051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A6F6C9E-1380-482C-AAE0-901AAD75F429}"/>
              </a:ext>
            </a:extLst>
          </p:cNvPr>
          <p:cNvSpPr>
            <a:spLocks noGrp="1"/>
          </p:cNvSpPr>
          <p:nvPr>
            <p:ph type="sldNum" sz="quarter" idx="12"/>
          </p:nvPr>
        </p:nvSpPr>
        <p:spPr/>
        <p:txBody>
          <a:bodyPr/>
          <a:lstStyle/>
          <a:p>
            <a:fld id="{289363C6-A22A-449F-B149-847145756595}" type="slidenum">
              <a:rPr lang="en-US" altLang="en-US"/>
              <a:pPr/>
              <a:t>25</a:t>
            </a:fld>
            <a:endParaRPr lang="en-US" altLang="en-US"/>
          </a:p>
        </p:txBody>
      </p:sp>
      <p:sp>
        <p:nvSpPr>
          <p:cNvPr id="98306" name="Rectangle 2">
            <a:extLst>
              <a:ext uri="{FF2B5EF4-FFF2-40B4-BE49-F238E27FC236}">
                <a16:creationId xmlns:a16="http://schemas.microsoft.com/office/drawing/2014/main" id="{D6857DC7-DFD0-4B56-8382-960A3C864E3A}"/>
              </a:ext>
            </a:extLst>
          </p:cNvPr>
          <p:cNvSpPr>
            <a:spLocks noGrp="1" noChangeArrowheads="1"/>
          </p:cNvSpPr>
          <p:nvPr>
            <p:ph type="title"/>
          </p:nvPr>
        </p:nvSpPr>
        <p:spPr/>
        <p:txBody>
          <a:bodyPr/>
          <a:lstStyle/>
          <a:p>
            <a:r>
              <a:rPr lang="en-US" altLang="en-US"/>
              <a:t>Integrity Levels</a:t>
            </a:r>
          </a:p>
        </p:txBody>
      </p:sp>
      <p:sp>
        <p:nvSpPr>
          <p:cNvPr id="98307" name="Rectangle 3">
            <a:extLst>
              <a:ext uri="{FF2B5EF4-FFF2-40B4-BE49-F238E27FC236}">
                <a16:creationId xmlns:a16="http://schemas.microsoft.com/office/drawing/2014/main" id="{32F74F18-1F14-44FA-895D-EDB500EAED48}"/>
              </a:ext>
            </a:extLst>
          </p:cNvPr>
          <p:cNvSpPr>
            <a:spLocks noGrp="1" noChangeArrowheads="1"/>
          </p:cNvSpPr>
          <p:nvPr>
            <p:ph type="body" idx="1"/>
          </p:nvPr>
        </p:nvSpPr>
        <p:spPr/>
        <p:txBody>
          <a:bodyPr>
            <a:normAutofit/>
          </a:bodyPr>
          <a:lstStyle/>
          <a:p>
            <a:pPr>
              <a:lnSpc>
                <a:spcPct val="90000"/>
              </a:lnSpc>
            </a:pPr>
            <a:r>
              <a:rPr lang="en-US" altLang="en-US" sz="2400" dirty="0"/>
              <a:t>Integrity levels are defined by labels, consisting of two parts: </a:t>
            </a:r>
          </a:p>
          <a:p>
            <a:pPr lvl="1">
              <a:lnSpc>
                <a:spcPct val="90000"/>
              </a:lnSpc>
            </a:pPr>
            <a:r>
              <a:rPr lang="en-US" altLang="en-US" sz="2400" dirty="0"/>
              <a:t>a classification </a:t>
            </a:r>
          </a:p>
          <a:p>
            <a:pPr lvl="1">
              <a:lnSpc>
                <a:spcPct val="90000"/>
              </a:lnSpc>
            </a:pPr>
            <a:r>
              <a:rPr lang="en-US" altLang="en-US" sz="2400" dirty="0"/>
              <a:t>a set of categories.</a:t>
            </a:r>
          </a:p>
          <a:p>
            <a:pPr>
              <a:lnSpc>
                <a:spcPct val="90000"/>
              </a:lnSpc>
            </a:pPr>
            <a:r>
              <a:rPr lang="en-US" altLang="en-US" sz="2400" dirty="0"/>
              <a:t>Integrity levels are given to the subjects and objects in the system. </a:t>
            </a:r>
          </a:p>
          <a:p>
            <a:pPr>
              <a:lnSpc>
                <a:spcPct val="90000"/>
              </a:lnSpc>
            </a:pPr>
            <a:r>
              <a:rPr lang="en-US" altLang="en-US" sz="2400" dirty="0"/>
              <a:t>Integrity labels tell the degree of confidence that may be placed in the data.</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AAFD642-749A-4043-859C-4F5211C8BAA1}"/>
              </a:ext>
            </a:extLst>
          </p:cNvPr>
          <p:cNvSpPr>
            <a:spLocks noGrp="1"/>
          </p:cNvSpPr>
          <p:nvPr>
            <p:ph type="sldNum" sz="quarter" idx="12"/>
          </p:nvPr>
        </p:nvSpPr>
        <p:spPr/>
        <p:txBody>
          <a:bodyPr/>
          <a:lstStyle/>
          <a:p>
            <a:fld id="{E8AD62BB-08FE-4A86-AAC4-B854CBD2CA42}" type="slidenum">
              <a:rPr lang="en-US" altLang="en-US"/>
              <a:pPr/>
              <a:t>26</a:t>
            </a:fld>
            <a:endParaRPr lang="en-US" altLang="en-US"/>
          </a:p>
        </p:txBody>
      </p:sp>
      <p:sp>
        <p:nvSpPr>
          <p:cNvPr id="99330" name="Rectangle 2">
            <a:extLst>
              <a:ext uri="{FF2B5EF4-FFF2-40B4-BE49-F238E27FC236}">
                <a16:creationId xmlns:a16="http://schemas.microsoft.com/office/drawing/2014/main" id="{AA6CD28C-8D04-410A-85C3-7C1F0C1B6F23}"/>
              </a:ext>
            </a:extLst>
          </p:cNvPr>
          <p:cNvSpPr>
            <a:spLocks noGrp="1" noChangeArrowheads="1"/>
          </p:cNvSpPr>
          <p:nvPr>
            <p:ph type="title"/>
          </p:nvPr>
        </p:nvSpPr>
        <p:spPr/>
        <p:txBody>
          <a:bodyPr/>
          <a:lstStyle/>
          <a:p>
            <a:r>
              <a:rPr lang="en-US" altLang="en-US"/>
              <a:t>Classification of Integrity</a:t>
            </a:r>
          </a:p>
        </p:txBody>
      </p:sp>
      <p:sp>
        <p:nvSpPr>
          <p:cNvPr id="99331" name="Rectangle 3">
            <a:extLst>
              <a:ext uri="{FF2B5EF4-FFF2-40B4-BE49-F238E27FC236}">
                <a16:creationId xmlns:a16="http://schemas.microsoft.com/office/drawing/2014/main" id="{4AF5F6D2-5481-415C-90BB-A3490D8701B3}"/>
              </a:ext>
            </a:extLst>
          </p:cNvPr>
          <p:cNvSpPr>
            <a:spLocks noGrp="1" noChangeArrowheads="1"/>
          </p:cNvSpPr>
          <p:nvPr>
            <p:ph type="body" idx="1"/>
          </p:nvPr>
        </p:nvSpPr>
        <p:spPr/>
        <p:txBody>
          <a:bodyPr>
            <a:normAutofit/>
          </a:bodyPr>
          <a:lstStyle/>
          <a:p>
            <a:pPr>
              <a:lnSpc>
                <a:spcPct val="90000"/>
              </a:lnSpc>
            </a:pPr>
            <a:r>
              <a:rPr lang="en-US" altLang="en-US" sz="2400" dirty="0"/>
              <a:t>A  classification is an element of hierarchical set of elements. </a:t>
            </a:r>
          </a:p>
          <a:p>
            <a:pPr>
              <a:lnSpc>
                <a:spcPct val="90000"/>
              </a:lnSpc>
            </a:pPr>
            <a:r>
              <a:rPr lang="en-US" altLang="en-US" sz="2400" dirty="0"/>
              <a:t>It consists of these elements:</a:t>
            </a:r>
          </a:p>
          <a:p>
            <a:pPr lvl="1">
              <a:lnSpc>
                <a:spcPct val="90000"/>
              </a:lnSpc>
              <a:buFont typeface="Wingdings" panose="05000000000000000000" pitchFamily="2" charset="2"/>
              <a:buChar char="Ø"/>
            </a:pPr>
            <a:r>
              <a:rPr lang="en-US" altLang="en-US" sz="2400" dirty="0"/>
              <a:t>Crucial (c)</a:t>
            </a:r>
          </a:p>
          <a:p>
            <a:pPr lvl="1">
              <a:lnSpc>
                <a:spcPct val="90000"/>
              </a:lnSpc>
              <a:buFont typeface="Wingdings" panose="05000000000000000000" pitchFamily="2" charset="2"/>
              <a:buChar char="Ø"/>
            </a:pPr>
            <a:r>
              <a:rPr lang="en-US" altLang="en-US" sz="2400" dirty="0"/>
              <a:t>Very Important (VI)</a:t>
            </a:r>
          </a:p>
          <a:p>
            <a:pPr lvl="1">
              <a:lnSpc>
                <a:spcPct val="90000"/>
              </a:lnSpc>
              <a:buFont typeface="Wingdings" panose="05000000000000000000" pitchFamily="2" charset="2"/>
              <a:buChar char="Ø"/>
            </a:pPr>
            <a:r>
              <a:rPr lang="en-US" altLang="en-US" sz="2400" dirty="0"/>
              <a:t>Important (I)</a:t>
            </a:r>
          </a:p>
          <a:p>
            <a:pPr>
              <a:lnSpc>
                <a:spcPct val="90000"/>
              </a:lnSpc>
            </a:pPr>
            <a:r>
              <a:rPr lang="en-US" altLang="en-US" sz="2400" dirty="0"/>
              <a:t>The relationship of elements is:</a:t>
            </a:r>
          </a:p>
          <a:p>
            <a:pPr lvl="1">
              <a:lnSpc>
                <a:spcPct val="90000"/>
              </a:lnSpc>
              <a:buFont typeface="Wingdings" panose="05000000000000000000" pitchFamily="2" charset="2"/>
              <a:buNone/>
            </a:pPr>
            <a:endParaRPr lang="en-US" altLang="en-US" sz="2400" dirty="0"/>
          </a:p>
          <a:p>
            <a:pPr lvl="1">
              <a:lnSpc>
                <a:spcPct val="90000"/>
              </a:lnSpc>
              <a:buFont typeface="Wingdings" panose="05000000000000000000" pitchFamily="2" charset="2"/>
              <a:buNone/>
            </a:pPr>
            <a:r>
              <a:rPr lang="en-US" altLang="en-US" sz="2400" dirty="0"/>
              <a:t>				C &gt; VI &gt; I</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0B3FE8-6B7B-4A17-BD84-ED398D04AEBC}"/>
              </a:ext>
            </a:extLst>
          </p:cNvPr>
          <p:cNvSpPr>
            <a:spLocks noGrp="1"/>
          </p:cNvSpPr>
          <p:nvPr>
            <p:ph type="sldNum" sz="quarter" idx="12"/>
          </p:nvPr>
        </p:nvSpPr>
        <p:spPr/>
        <p:txBody>
          <a:bodyPr/>
          <a:lstStyle/>
          <a:p>
            <a:fld id="{6F6D83AB-5E2C-4B65-8847-B64B9BABE31F}" type="slidenum">
              <a:rPr lang="en-US" altLang="en-US"/>
              <a:pPr/>
              <a:t>27</a:t>
            </a:fld>
            <a:endParaRPr lang="en-US" altLang="en-US"/>
          </a:p>
        </p:txBody>
      </p:sp>
      <p:sp>
        <p:nvSpPr>
          <p:cNvPr id="100354" name="Rectangle 2">
            <a:extLst>
              <a:ext uri="{FF2B5EF4-FFF2-40B4-BE49-F238E27FC236}">
                <a16:creationId xmlns:a16="http://schemas.microsoft.com/office/drawing/2014/main" id="{29FB13B9-F952-4E9E-82BC-D6AC27CE630E}"/>
              </a:ext>
            </a:extLst>
          </p:cNvPr>
          <p:cNvSpPr>
            <a:spLocks noGrp="1" noChangeArrowheads="1"/>
          </p:cNvSpPr>
          <p:nvPr>
            <p:ph type="title"/>
          </p:nvPr>
        </p:nvSpPr>
        <p:spPr/>
        <p:txBody>
          <a:bodyPr/>
          <a:lstStyle/>
          <a:p>
            <a:r>
              <a:rPr lang="en-US" altLang="en-US"/>
              <a:t>Set Categories</a:t>
            </a:r>
          </a:p>
        </p:txBody>
      </p:sp>
      <p:sp>
        <p:nvSpPr>
          <p:cNvPr id="100355" name="Rectangle 3">
            <a:extLst>
              <a:ext uri="{FF2B5EF4-FFF2-40B4-BE49-F238E27FC236}">
                <a16:creationId xmlns:a16="http://schemas.microsoft.com/office/drawing/2014/main" id="{097575D8-A869-49B3-8BE4-02E40C7DE8B4}"/>
              </a:ext>
            </a:extLst>
          </p:cNvPr>
          <p:cNvSpPr>
            <a:spLocks noGrp="1" noChangeArrowheads="1"/>
          </p:cNvSpPr>
          <p:nvPr>
            <p:ph type="body" idx="1"/>
          </p:nvPr>
        </p:nvSpPr>
        <p:spPr/>
        <p:txBody>
          <a:bodyPr>
            <a:normAutofit/>
          </a:bodyPr>
          <a:lstStyle/>
          <a:p>
            <a:r>
              <a:rPr lang="en-US" altLang="en-US" sz="2400" dirty="0"/>
              <a:t>The set of categories contained in the label will be a subset of all the sets in the system. </a:t>
            </a:r>
          </a:p>
          <a:p>
            <a:r>
              <a:rPr lang="en-US" altLang="en-US" sz="2400" dirty="0"/>
              <a:t>The classification of the set of categories is non-hierarchical. </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D52A436-6A59-4F18-8916-2E2C8C31D82C}"/>
              </a:ext>
            </a:extLst>
          </p:cNvPr>
          <p:cNvSpPr>
            <a:spLocks noGrp="1"/>
          </p:cNvSpPr>
          <p:nvPr>
            <p:ph type="sldNum" sz="quarter" idx="12"/>
          </p:nvPr>
        </p:nvSpPr>
        <p:spPr/>
        <p:txBody>
          <a:bodyPr/>
          <a:lstStyle/>
          <a:p>
            <a:fld id="{7F3E8A2B-4AC4-4021-B1FE-5C5327AF41D4}" type="slidenum">
              <a:rPr lang="en-US" altLang="en-US"/>
              <a:pPr/>
              <a:t>28</a:t>
            </a:fld>
            <a:endParaRPr lang="en-US" altLang="en-US"/>
          </a:p>
        </p:txBody>
      </p:sp>
      <p:sp>
        <p:nvSpPr>
          <p:cNvPr id="101378" name="Rectangle 2">
            <a:extLst>
              <a:ext uri="{FF2B5EF4-FFF2-40B4-BE49-F238E27FC236}">
                <a16:creationId xmlns:a16="http://schemas.microsoft.com/office/drawing/2014/main" id="{2D54FCE5-73C1-40BC-A129-98EB0FCD0FBB}"/>
              </a:ext>
            </a:extLst>
          </p:cNvPr>
          <p:cNvSpPr>
            <a:spLocks noGrp="1" noChangeArrowheads="1"/>
          </p:cNvSpPr>
          <p:nvPr>
            <p:ph type="title"/>
          </p:nvPr>
        </p:nvSpPr>
        <p:spPr/>
        <p:txBody>
          <a:bodyPr/>
          <a:lstStyle/>
          <a:p>
            <a:r>
              <a:rPr lang="en-US" altLang="en-US"/>
              <a:t>Example of Set Categories</a:t>
            </a:r>
          </a:p>
        </p:txBody>
      </p:sp>
      <p:sp>
        <p:nvSpPr>
          <p:cNvPr id="101379" name="Rectangle 3">
            <a:extLst>
              <a:ext uri="{FF2B5EF4-FFF2-40B4-BE49-F238E27FC236}">
                <a16:creationId xmlns:a16="http://schemas.microsoft.com/office/drawing/2014/main" id="{A228F215-4B4C-4F6A-8C4E-B35E876A7CD5}"/>
              </a:ext>
            </a:extLst>
          </p:cNvPr>
          <p:cNvSpPr>
            <a:spLocks noGrp="1" noChangeArrowheads="1"/>
          </p:cNvSpPr>
          <p:nvPr>
            <p:ph type="body" idx="1"/>
          </p:nvPr>
        </p:nvSpPr>
        <p:spPr/>
        <p:txBody>
          <a:bodyPr/>
          <a:lstStyle/>
          <a:p>
            <a:r>
              <a:rPr lang="en-US" altLang="en-US" sz="2600"/>
              <a:t>An example of two categories are category X = {Detroit, Chicago, New York} and category Y = {Detroit, Chicago}.  </a:t>
            </a:r>
          </a:p>
          <a:p>
            <a:r>
              <a:rPr lang="en-US" altLang="en-US" sz="2600"/>
              <a:t>In this case X ≥ Y (X dominates Y), because Y is a subset of X.  </a:t>
            </a:r>
          </a:p>
          <a:p>
            <a:r>
              <a:rPr lang="en-US" altLang="en-US" sz="2600"/>
              <a:t>If there were to be a third compartment Z containing {Detroit, Chicago, Miami}.  Compartment Z and X in this case are non-comparable because the third element of the set is different.</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FCB931A-FFD9-48F7-ACE6-08B682A8C6F6}"/>
              </a:ext>
            </a:extLst>
          </p:cNvPr>
          <p:cNvSpPr>
            <a:spLocks noGrp="1"/>
          </p:cNvSpPr>
          <p:nvPr>
            <p:ph type="sldNum" sz="quarter" idx="12"/>
          </p:nvPr>
        </p:nvSpPr>
        <p:spPr/>
        <p:txBody>
          <a:bodyPr/>
          <a:lstStyle/>
          <a:p>
            <a:fld id="{7C59005E-1CD7-4236-A6EC-075C20768FC1}" type="slidenum">
              <a:rPr lang="en-US" altLang="en-US"/>
              <a:pPr/>
              <a:t>29</a:t>
            </a:fld>
            <a:endParaRPr lang="en-US" altLang="en-US"/>
          </a:p>
        </p:txBody>
      </p:sp>
      <p:sp>
        <p:nvSpPr>
          <p:cNvPr id="102402" name="Rectangle 2">
            <a:extLst>
              <a:ext uri="{FF2B5EF4-FFF2-40B4-BE49-F238E27FC236}">
                <a16:creationId xmlns:a16="http://schemas.microsoft.com/office/drawing/2014/main" id="{5AB6FE2C-46D2-4CDC-B9CF-3011F5853428}"/>
              </a:ext>
            </a:extLst>
          </p:cNvPr>
          <p:cNvSpPr>
            <a:spLocks noGrp="1" noChangeArrowheads="1"/>
          </p:cNvSpPr>
          <p:nvPr>
            <p:ph type="title"/>
          </p:nvPr>
        </p:nvSpPr>
        <p:spPr/>
        <p:txBody>
          <a:bodyPr/>
          <a:lstStyle/>
          <a:p>
            <a:r>
              <a:rPr lang="en-US" altLang="en-US"/>
              <a:t>Integrity Levels</a:t>
            </a:r>
          </a:p>
        </p:txBody>
      </p:sp>
      <p:sp>
        <p:nvSpPr>
          <p:cNvPr id="102403" name="Rectangle 3">
            <a:extLst>
              <a:ext uri="{FF2B5EF4-FFF2-40B4-BE49-F238E27FC236}">
                <a16:creationId xmlns:a16="http://schemas.microsoft.com/office/drawing/2014/main" id="{4E08D637-6573-4414-A95F-C2B485CFA622}"/>
              </a:ext>
            </a:extLst>
          </p:cNvPr>
          <p:cNvSpPr>
            <a:spLocks noGrp="1" noChangeArrowheads="1"/>
          </p:cNvSpPr>
          <p:nvPr>
            <p:ph type="body" idx="1"/>
          </p:nvPr>
        </p:nvSpPr>
        <p:spPr/>
        <p:txBody>
          <a:bodyPr/>
          <a:lstStyle/>
          <a:p>
            <a:pPr>
              <a:lnSpc>
                <a:spcPct val="90000"/>
              </a:lnSpc>
            </a:pPr>
            <a:r>
              <a:rPr lang="en-US" altLang="en-US" sz="2600"/>
              <a:t>Each integrity level will be represented as  L = (C, S) where:</a:t>
            </a:r>
          </a:p>
          <a:p>
            <a:pPr lvl="1">
              <a:lnSpc>
                <a:spcPct val="90000"/>
              </a:lnSpc>
            </a:pPr>
            <a:r>
              <a:rPr lang="en-US" altLang="en-US" sz="2200"/>
              <a:t>L is the integrity level</a:t>
            </a:r>
          </a:p>
          <a:p>
            <a:pPr lvl="1">
              <a:lnSpc>
                <a:spcPct val="90000"/>
              </a:lnSpc>
            </a:pPr>
            <a:r>
              <a:rPr lang="en-US" altLang="en-US" sz="2200"/>
              <a:t>C is the classification</a:t>
            </a:r>
          </a:p>
          <a:p>
            <a:pPr lvl="1">
              <a:lnSpc>
                <a:spcPct val="90000"/>
              </a:lnSpc>
            </a:pPr>
            <a:r>
              <a:rPr lang="en-US" altLang="en-US" sz="2200"/>
              <a:t>S is the set of categories. </a:t>
            </a:r>
          </a:p>
          <a:p>
            <a:pPr>
              <a:lnSpc>
                <a:spcPct val="90000"/>
              </a:lnSpc>
            </a:pPr>
            <a:r>
              <a:rPr lang="en-US" altLang="en-US" sz="2600"/>
              <a:t>The integrity levels then form a dominance relationship. </a:t>
            </a:r>
          </a:p>
          <a:p>
            <a:pPr>
              <a:lnSpc>
                <a:spcPct val="90000"/>
              </a:lnSpc>
            </a:pPr>
            <a:r>
              <a:rPr lang="en-US" altLang="en-US" sz="2600"/>
              <a:t>Integrity level L</a:t>
            </a:r>
            <a:r>
              <a:rPr lang="en-US" altLang="en-US" sz="2600">
                <a:latin typeface="Lucida Sans Unicode" panose="020B0602030504020204" pitchFamily="34" charset="0"/>
              </a:rPr>
              <a:t>₁ </a:t>
            </a:r>
            <a:r>
              <a:rPr lang="en-US" altLang="en-US" sz="2600"/>
              <a:t>= (C</a:t>
            </a:r>
            <a:r>
              <a:rPr lang="en-US" altLang="en-US" sz="2600">
                <a:latin typeface="Lucida Sans Unicode" panose="020B0602030504020204" pitchFamily="34" charset="0"/>
              </a:rPr>
              <a:t>₁</a:t>
            </a:r>
            <a:r>
              <a:rPr lang="en-US" altLang="en-US" sz="2600"/>
              <a:t>, S</a:t>
            </a:r>
            <a:r>
              <a:rPr lang="en-US" altLang="en-US" sz="2600">
                <a:latin typeface="Lucida Sans Unicode" panose="020B0602030504020204" pitchFamily="34" charset="0"/>
              </a:rPr>
              <a:t>₁</a:t>
            </a:r>
            <a:r>
              <a:rPr lang="en-US" altLang="en-US" sz="2600"/>
              <a:t>) dominates (≥) integrity level L</a:t>
            </a:r>
            <a:r>
              <a:rPr lang="en-US" altLang="en-US" sz="2600">
                <a:latin typeface="Lucida Sans Unicode" panose="020B0602030504020204" pitchFamily="34" charset="0"/>
              </a:rPr>
              <a:t>₂</a:t>
            </a:r>
            <a:r>
              <a:rPr lang="en-US" altLang="en-US" sz="2600"/>
              <a:t> = (C</a:t>
            </a:r>
            <a:r>
              <a:rPr lang="en-US" altLang="en-US" sz="2600">
                <a:latin typeface="Lucida Sans Unicode" panose="020B0602030504020204" pitchFamily="34" charset="0"/>
              </a:rPr>
              <a:t>₂</a:t>
            </a:r>
            <a:r>
              <a:rPr lang="en-US" altLang="en-US" sz="2600"/>
              <a:t>, S</a:t>
            </a:r>
            <a:r>
              <a:rPr lang="en-US" altLang="en-US" sz="2600">
                <a:latin typeface="Lucida Sans Unicode" panose="020B0602030504020204" pitchFamily="34" charset="0"/>
              </a:rPr>
              <a:t>₂</a:t>
            </a:r>
            <a:r>
              <a:rPr lang="en-US" altLang="en-US" sz="2600"/>
              <a:t>) if and only if this relationship is satisfied: </a:t>
            </a:r>
          </a:p>
          <a:p>
            <a:pPr lvl="1">
              <a:lnSpc>
                <a:spcPct val="90000"/>
              </a:lnSpc>
              <a:buFont typeface="Wingdings" panose="05000000000000000000" pitchFamily="2" charset="2"/>
              <a:buNone/>
            </a:pPr>
            <a:r>
              <a:rPr lang="en-US" altLang="en-US" sz="2200"/>
              <a:t>			C</a:t>
            </a:r>
            <a:r>
              <a:rPr lang="en-US" altLang="en-US" sz="2200">
                <a:latin typeface="Lucida Sans Unicode" panose="020B0602030504020204" pitchFamily="34" charset="0"/>
              </a:rPr>
              <a:t>₁</a:t>
            </a:r>
            <a:r>
              <a:rPr lang="en-US" altLang="en-US" sz="2200"/>
              <a:t> ≥ C</a:t>
            </a:r>
            <a:r>
              <a:rPr lang="en-US" altLang="en-US" sz="2200">
                <a:latin typeface="Lucida Sans Unicode" panose="020B0602030504020204" pitchFamily="34" charset="0"/>
              </a:rPr>
              <a:t>₂</a:t>
            </a:r>
            <a:r>
              <a:rPr lang="en-US" altLang="en-US" sz="2200"/>
              <a:t> and S</a:t>
            </a:r>
            <a:r>
              <a:rPr lang="en-US" altLang="en-US" sz="2200">
                <a:latin typeface="Lucida Sans Unicode" panose="020B0602030504020204" pitchFamily="34" charset="0"/>
              </a:rPr>
              <a:t>₁</a:t>
            </a:r>
            <a:r>
              <a:rPr lang="en-US" altLang="en-US" sz="2200"/>
              <a:t> </a:t>
            </a:r>
            <a:r>
              <a:rPr lang="en-US" altLang="en-US" sz="2200">
                <a:latin typeface="Lucida Sans Unicode" panose="020B0602030504020204" pitchFamily="34" charset="0"/>
              </a:rPr>
              <a:t>⊇</a:t>
            </a:r>
            <a:r>
              <a:rPr lang="en-US" altLang="en-US" sz="2200"/>
              <a:t> S</a:t>
            </a:r>
            <a:r>
              <a:rPr lang="en-US" altLang="en-US" sz="2200">
                <a:latin typeface="Lucida Sans Unicode" panose="020B0602030504020204" pitchFamily="34" charset="0"/>
              </a:rPr>
              <a:t>₂</a:t>
            </a:r>
            <a:endParaRPr lang="en-US" altLang="en-US" sz="220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dirty="0"/>
              <a:t>Importance of Data Integrity</a:t>
            </a:r>
          </a:p>
        </p:txBody>
      </p:sp>
      <p:sp>
        <p:nvSpPr>
          <p:cNvPr id="4" name="Text Placeholder 3"/>
          <p:cNvSpPr>
            <a:spLocks noGrp="1"/>
          </p:cNvSpPr>
          <p:nvPr>
            <p:ph idx="1"/>
          </p:nvPr>
        </p:nvSpPr>
        <p:spPr/>
        <p:txBody>
          <a:bodyPr>
            <a:normAutofit/>
          </a:bodyPr>
          <a:lstStyle/>
          <a:p>
            <a:r>
              <a:rPr lang="en-US" sz="2400" dirty="0"/>
              <a:t>Documentary evidence relies on data integrity</a:t>
            </a:r>
          </a:p>
          <a:p>
            <a:r>
              <a:rPr lang="en-US" sz="2400" dirty="0"/>
              <a:t>Lack of data integrity jeopardizes the ability to rely on records to show compliance</a:t>
            </a:r>
          </a:p>
          <a:p>
            <a:r>
              <a:rPr lang="en-US" sz="2400" dirty="0"/>
              <a:t>Receiving increased emphasis in many industries</a:t>
            </a:r>
          </a:p>
        </p:txBody>
      </p:sp>
    </p:spTree>
    <p:extLst>
      <p:ext uri="{BB962C8B-B14F-4D97-AF65-F5344CB8AC3E}">
        <p14:creationId xmlns:p14="http://schemas.microsoft.com/office/powerpoint/2010/main" val="3442598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F4ADBB0-6C22-4EBC-AD7A-EAF46CCC4CD2}"/>
              </a:ext>
            </a:extLst>
          </p:cNvPr>
          <p:cNvSpPr>
            <a:spLocks noGrp="1"/>
          </p:cNvSpPr>
          <p:nvPr>
            <p:ph type="sldNum" sz="quarter" idx="12"/>
          </p:nvPr>
        </p:nvSpPr>
        <p:spPr/>
        <p:txBody>
          <a:bodyPr/>
          <a:lstStyle/>
          <a:p>
            <a:fld id="{2B226A0A-A4F8-4896-8ADD-ED614501425B}" type="slidenum">
              <a:rPr lang="en-US" altLang="en-US"/>
              <a:pPr/>
              <a:t>30</a:t>
            </a:fld>
            <a:endParaRPr lang="en-US" altLang="en-US"/>
          </a:p>
        </p:txBody>
      </p:sp>
      <p:sp>
        <p:nvSpPr>
          <p:cNvPr id="104450" name="Rectangle 2">
            <a:extLst>
              <a:ext uri="{FF2B5EF4-FFF2-40B4-BE49-F238E27FC236}">
                <a16:creationId xmlns:a16="http://schemas.microsoft.com/office/drawing/2014/main" id="{0D0285A3-B152-486C-97F8-6834FAE6D721}"/>
              </a:ext>
            </a:extLst>
          </p:cNvPr>
          <p:cNvSpPr>
            <a:spLocks noGrp="1" noChangeArrowheads="1"/>
          </p:cNvSpPr>
          <p:nvPr>
            <p:ph type="title"/>
          </p:nvPr>
        </p:nvSpPr>
        <p:spPr/>
        <p:txBody>
          <a:bodyPr/>
          <a:lstStyle/>
          <a:p>
            <a:r>
              <a:rPr lang="en-US" altLang="en-US"/>
              <a:t>Subjects and Objects</a:t>
            </a:r>
          </a:p>
        </p:txBody>
      </p:sp>
      <p:sp>
        <p:nvSpPr>
          <p:cNvPr id="104451" name="Rectangle 3">
            <a:extLst>
              <a:ext uri="{FF2B5EF4-FFF2-40B4-BE49-F238E27FC236}">
                <a16:creationId xmlns:a16="http://schemas.microsoft.com/office/drawing/2014/main" id="{2B7C17CB-88C6-4EBB-8679-EA2611F8F8FD}"/>
              </a:ext>
            </a:extLst>
          </p:cNvPr>
          <p:cNvSpPr>
            <a:spLocks noGrp="1" noChangeArrowheads="1"/>
          </p:cNvSpPr>
          <p:nvPr>
            <p:ph type="body" idx="1"/>
          </p:nvPr>
        </p:nvSpPr>
        <p:spPr/>
        <p:txBody>
          <a:bodyPr/>
          <a:lstStyle/>
          <a:p>
            <a:pPr>
              <a:lnSpc>
                <a:spcPct val="90000"/>
              </a:lnSpc>
            </a:pPr>
            <a:r>
              <a:rPr lang="en-US" altLang="en-US" sz="2600"/>
              <a:t>Like other models, the Biba model supports the access control of both subjects and objects.</a:t>
            </a:r>
          </a:p>
          <a:p>
            <a:pPr lvl="1">
              <a:lnSpc>
                <a:spcPct val="90000"/>
              </a:lnSpc>
            </a:pPr>
            <a:r>
              <a:rPr lang="en-US" altLang="en-US" sz="2200" b="1"/>
              <a:t>Subjects</a:t>
            </a:r>
            <a:r>
              <a:rPr lang="en-US" altLang="en-US" sz="2200"/>
              <a:t> are the active elements in the system that can access information (processes acting on behalf of the users).</a:t>
            </a:r>
          </a:p>
          <a:p>
            <a:pPr lvl="1">
              <a:lnSpc>
                <a:spcPct val="90000"/>
              </a:lnSpc>
            </a:pPr>
            <a:r>
              <a:rPr lang="en-US" altLang="en-US" sz="2200" b="1"/>
              <a:t>Objects</a:t>
            </a:r>
            <a:r>
              <a:rPr lang="en-US" altLang="en-US" sz="2200"/>
              <a:t> are the passive system elements for which access can be requested (files, programs, etc.).</a:t>
            </a:r>
          </a:p>
          <a:p>
            <a:pPr>
              <a:lnSpc>
                <a:spcPct val="90000"/>
              </a:lnSpc>
            </a:pPr>
            <a:r>
              <a:rPr lang="en-US" altLang="en-US" sz="2600"/>
              <a:t>Each subject and object in the Biba model will have a integrity level associated with it.</a:t>
            </a:r>
          </a:p>
          <a:p>
            <a:pPr>
              <a:lnSpc>
                <a:spcPct val="90000"/>
              </a:lnSpc>
              <a:buFont typeface="Wingdings" panose="05000000000000000000" pitchFamily="2" charset="2"/>
              <a:buNone/>
            </a:pPr>
            <a:endParaRPr lang="en-US" altLang="en-US" sz="26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F871CC0-9DEF-4E38-817E-2DD0BE2599FF}"/>
              </a:ext>
            </a:extLst>
          </p:cNvPr>
          <p:cNvSpPr>
            <a:spLocks noGrp="1"/>
          </p:cNvSpPr>
          <p:nvPr>
            <p:ph type="sldNum" sz="quarter" idx="12"/>
          </p:nvPr>
        </p:nvSpPr>
        <p:spPr/>
        <p:txBody>
          <a:bodyPr/>
          <a:lstStyle/>
          <a:p>
            <a:fld id="{794119F3-FDF3-4999-810F-43E39993C7D3}" type="slidenum">
              <a:rPr lang="en-US" altLang="en-US"/>
              <a:pPr/>
              <a:t>31</a:t>
            </a:fld>
            <a:endParaRPr lang="en-US" altLang="en-US"/>
          </a:p>
        </p:txBody>
      </p:sp>
      <p:sp>
        <p:nvSpPr>
          <p:cNvPr id="103426" name="Rectangle 2">
            <a:extLst>
              <a:ext uri="{FF2B5EF4-FFF2-40B4-BE49-F238E27FC236}">
                <a16:creationId xmlns:a16="http://schemas.microsoft.com/office/drawing/2014/main" id="{D6D0A2F9-A6CA-420C-BE65-12D824A50CE0}"/>
              </a:ext>
            </a:extLst>
          </p:cNvPr>
          <p:cNvSpPr>
            <a:spLocks noGrp="1" noChangeArrowheads="1"/>
          </p:cNvSpPr>
          <p:nvPr>
            <p:ph type="title"/>
          </p:nvPr>
        </p:nvSpPr>
        <p:spPr/>
        <p:txBody>
          <a:bodyPr/>
          <a:lstStyle/>
          <a:p>
            <a:r>
              <a:rPr lang="en-US" altLang="en-US"/>
              <a:t>Access Modes</a:t>
            </a:r>
          </a:p>
        </p:txBody>
      </p:sp>
      <p:sp>
        <p:nvSpPr>
          <p:cNvPr id="103427" name="Rectangle 3">
            <a:extLst>
              <a:ext uri="{FF2B5EF4-FFF2-40B4-BE49-F238E27FC236}">
                <a16:creationId xmlns:a16="http://schemas.microsoft.com/office/drawing/2014/main" id="{818DDA27-55DC-4AD4-A999-2FEB70E3E64D}"/>
              </a:ext>
            </a:extLst>
          </p:cNvPr>
          <p:cNvSpPr>
            <a:spLocks noGrp="1" noChangeArrowheads="1"/>
          </p:cNvSpPr>
          <p:nvPr>
            <p:ph type="body" idx="1"/>
          </p:nvPr>
        </p:nvSpPr>
        <p:spPr/>
        <p:txBody>
          <a:bodyPr>
            <a:normAutofit/>
          </a:bodyPr>
          <a:lstStyle/>
          <a:p>
            <a:pPr marL="381000" indent="-381000">
              <a:lnSpc>
                <a:spcPct val="80000"/>
              </a:lnSpc>
            </a:pPr>
            <a:r>
              <a:rPr lang="en-US" altLang="en-US" sz="2400" dirty="0"/>
              <a:t>The Biba model consists of the following access modes: </a:t>
            </a:r>
          </a:p>
          <a:p>
            <a:pPr marL="800100" lvl="1" indent="-328613">
              <a:lnSpc>
                <a:spcPct val="80000"/>
              </a:lnSpc>
            </a:pPr>
            <a:r>
              <a:rPr lang="en-US" altLang="en-US" sz="2400" b="1" dirty="0"/>
              <a:t>Modify</a:t>
            </a:r>
            <a:r>
              <a:rPr lang="en-US" altLang="en-US" sz="2400" dirty="0"/>
              <a:t>: the modify right allows a subject to write to an object.  This mode is similar to the write mode in other models.</a:t>
            </a:r>
          </a:p>
          <a:p>
            <a:pPr marL="800100" lvl="1" indent="-328613">
              <a:lnSpc>
                <a:spcPct val="80000"/>
              </a:lnSpc>
            </a:pPr>
            <a:r>
              <a:rPr lang="en-US" altLang="en-US" sz="2400" b="1" dirty="0"/>
              <a:t>Observe</a:t>
            </a:r>
            <a:r>
              <a:rPr lang="en-US" altLang="en-US" sz="2400" dirty="0"/>
              <a:t>: the observe right allows a subject to read an object.  This command is synonyms with the read command of most other models.</a:t>
            </a:r>
          </a:p>
          <a:p>
            <a:pPr marL="800100" lvl="1" indent="-328613">
              <a:lnSpc>
                <a:spcPct val="80000"/>
              </a:lnSpc>
            </a:pPr>
            <a:r>
              <a:rPr lang="en-US" altLang="en-US" sz="2400" b="1" dirty="0"/>
              <a:t>Invoke</a:t>
            </a:r>
            <a:r>
              <a:rPr lang="en-US" altLang="en-US" sz="2400" dirty="0"/>
              <a:t>: the invoke right allows a subject to communicate with another subject.</a:t>
            </a:r>
          </a:p>
          <a:p>
            <a:pPr marL="800100" lvl="1" indent="-328613">
              <a:lnSpc>
                <a:spcPct val="80000"/>
              </a:lnSpc>
            </a:pPr>
            <a:r>
              <a:rPr lang="en-US" altLang="en-US" sz="2400" b="1" dirty="0"/>
              <a:t>Execute</a:t>
            </a:r>
            <a:r>
              <a:rPr lang="en-US" altLang="en-US" sz="2400" dirty="0"/>
              <a:t>: the execute right allows a subject to execute an object.  The command essentially allows a subject to execute a program which is the object.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95CB825-77B5-4279-8DC0-A2FA01585F8A}"/>
              </a:ext>
            </a:extLst>
          </p:cNvPr>
          <p:cNvSpPr>
            <a:spLocks noGrp="1"/>
          </p:cNvSpPr>
          <p:nvPr>
            <p:ph type="sldNum" sz="quarter" idx="12"/>
          </p:nvPr>
        </p:nvSpPr>
        <p:spPr/>
        <p:txBody>
          <a:bodyPr/>
          <a:lstStyle/>
          <a:p>
            <a:fld id="{F2A09245-8541-4D06-891C-9244767446BA}" type="slidenum">
              <a:rPr lang="en-US" altLang="en-US"/>
              <a:pPr/>
              <a:t>32</a:t>
            </a:fld>
            <a:endParaRPr lang="en-US" altLang="en-US"/>
          </a:p>
        </p:txBody>
      </p:sp>
      <p:sp>
        <p:nvSpPr>
          <p:cNvPr id="156674" name="Rectangle 2">
            <a:extLst>
              <a:ext uri="{FF2B5EF4-FFF2-40B4-BE49-F238E27FC236}">
                <a16:creationId xmlns:a16="http://schemas.microsoft.com/office/drawing/2014/main" id="{D672E230-C05A-4A75-8ABD-BA0CFD95D510}"/>
              </a:ext>
            </a:extLst>
          </p:cNvPr>
          <p:cNvSpPr>
            <a:spLocks noGrp="1" noChangeArrowheads="1"/>
          </p:cNvSpPr>
          <p:nvPr>
            <p:ph type="title"/>
          </p:nvPr>
        </p:nvSpPr>
        <p:spPr/>
        <p:txBody>
          <a:bodyPr/>
          <a:lstStyle/>
          <a:p>
            <a:r>
              <a:rPr lang="en-US" altLang="en-US"/>
              <a:t>Biba Policies</a:t>
            </a:r>
          </a:p>
        </p:txBody>
      </p:sp>
      <p:sp>
        <p:nvSpPr>
          <p:cNvPr id="156675" name="Rectangle 3">
            <a:extLst>
              <a:ext uri="{FF2B5EF4-FFF2-40B4-BE49-F238E27FC236}">
                <a16:creationId xmlns:a16="http://schemas.microsoft.com/office/drawing/2014/main" id="{1F0A0BB5-4B8B-4948-A541-A91A647A773B}"/>
              </a:ext>
            </a:extLst>
          </p:cNvPr>
          <p:cNvSpPr>
            <a:spLocks noGrp="1" noChangeArrowheads="1"/>
          </p:cNvSpPr>
          <p:nvPr>
            <p:ph type="body" idx="1"/>
          </p:nvPr>
        </p:nvSpPr>
        <p:spPr/>
        <p:txBody>
          <a:bodyPr>
            <a:normAutofit lnSpcReduction="10000"/>
          </a:bodyPr>
          <a:lstStyle/>
          <a:p>
            <a:pPr>
              <a:lnSpc>
                <a:spcPct val="80000"/>
              </a:lnSpc>
            </a:pPr>
            <a:r>
              <a:rPr lang="en-US" altLang="en-US" sz="1900"/>
              <a:t>The Biba model is actually a family of different policies that can be used.</a:t>
            </a:r>
          </a:p>
          <a:p>
            <a:pPr>
              <a:lnSpc>
                <a:spcPct val="80000"/>
              </a:lnSpc>
            </a:pPr>
            <a:r>
              <a:rPr lang="en-US" altLang="en-US" sz="1900"/>
              <a:t>The goal of the model is to prevent the contamination of “clean” high level entities from “dirty” low level entities. </a:t>
            </a:r>
          </a:p>
          <a:p>
            <a:pPr>
              <a:lnSpc>
                <a:spcPct val="80000"/>
              </a:lnSpc>
            </a:pPr>
            <a:r>
              <a:rPr lang="en-US" altLang="en-US" sz="1900"/>
              <a:t>The model supports both mandatory and discretionary policies.</a:t>
            </a:r>
          </a:p>
          <a:p>
            <a:pPr>
              <a:lnSpc>
                <a:spcPct val="80000"/>
              </a:lnSpc>
            </a:pPr>
            <a:r>
              <a:rPr lang="en-US" altLang="en-US" sz="1900"/>
              <a:t>The Mandatory Policies:</a:t>
            </a:r>
          </a:p>
          <a:p>
            <a:pPr lvl="1">
              <a:lnSpc>
                <a:spcPct val="80000"/>
              </a:lnSpc>
            </a:pPr>
            <a:r>
              <a:rPr lang="en-US" altLang="en-US" sz="1700"/>
              <a:t>Strict Integrity Policy</a:t>
            </a:r>
          </a:p>
          <a:p>
            <a:pPr lvl="1">
              <a:lnSpc>
                <a:spcPct val="80000"/>
              </a:lnSpc>
            </a:pPr>
            <a:r>
              <a:rPr lang="en-US" altLang="en-US" sz="1700"/>
              <a:t>Low-Watermark Policy for Subjects</a:t>
            </a:r>
          </a:p>
          <a:p>
            <a:pPr lvl="1">
              <a:lnSpc>
                <a:spcPct val="80000"/>
              </a:lnSpc>
            </a:pPr>
            <a:r>
              <a:rPr lang="en-US" altLang="en-US" sz="1700"/>
              <a:t>Low-Watermark Policy for Objects</a:t>
            </a:r>
          </a:p>
          <a:p>
            <a:pPr lvl="1">
              <a:lnSpc>
                <a:spcPct val="80000"/>
              </a:lnSpc>
            </a:pPr>
            <a:r>
              <a:rPr lang="en-US" altLang="en-US" sz="1700"/>
              <a:t>Low-Watermark Integrity Audit Policy</a:t>
            </a:r>
          </a:p>
          <a:p>
            <a:pPr lvl="1">
              <a:lnSpc>
                <a:spcPct val="80000"/>
              </a:lnSpc>
            </a:pPr>
            <a:r>
              <a:rPr lang="en-US" altLang="en-US" sz="1700"/>
              <a:t>Ring Policy </a:t>
            </a:r>
          </a:p>
          <a:p>
            <a:pPr>
              <a:lnSpc>
                <a:spcPct val="80000"/>
              </a:lnSpc>
            </a:pPr>
            <a:r>
              <a:rPr lang="en-US" altLang="en-US" sz="1900"/>
              <a:t>The Discretionary Policies:</a:t>
            </a:r>
          </a:p>
          <a:p>
            <a:pPr lvl="1">
              <a:lnSpc>
                <a:spcPct val="80000"/>
              </a:lnSpc>
            </a:pPr>
            <a:r>
              <a:rPr lang="en-US" altLang="en-US" sz="1700"/>
              <a:t>Access Control Lists</a:t>
            </a:r>
          </a:p>
          <a:p>
            <a:pPr lvl="1">
              <a:lnSpc>
                <a:spcPct val="80000"/>
              </a:lnSpc>
            </a:pPr>
            <a:r>
              <a:rPr lang="en-US" altLang="en-US" sz="1700"/>
              <a:t>Object Hierarchy</a:t>
            </a:r>
          </a:p>
          <a:p>
            <a:pPr lvl="1">
              <a:lnSpc>
                <a:spcPct val="80000"/>
              </a:lnSpc>
            </a:pPr>
            <a:r>
              <a:rPr lang="en-US" altLang="en-US" sz="1700"/>
              <a: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6675">
                                            <p:txEl>
                                              <p:pRg st="3" end="3"/>
                                            </p:txEl>
                                          </p:spTgt>
                                        </p:tgtEl>
                                        <p:attrNameLst>
                                          <p:attrName>style.visibility</p:attrName>
                                        </p:attrNameLst>
                                      </p:cBhvr>
                                      <p:to>
                                        <p:strVal val="visible"/>
                                      </p:to>
                                    </p:set>
                                    <p:anim calcmode="lin" valueType="num">
                                      <p:cBhvr additive="base">
                                        <p:cTn id="7" dur="500" fill="hold"/>
                                        <p:tgtEl>
                                          <p:spTgt spid="15667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667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6675">
                                            <p:txEl>
                                              <p:pRg st="4" end="4"/>
                                            </p:txEl>
                                          </p:spTgt>
                                        </p:tgtEl>
                                        <p:attrNameLst>
                                          <p:attrName>style.visibility</p:attrName>
                                        </p:attrNameLst>
                                      </p:cBhvr>
                                      <p:to>
                                        <p:strVal val="visible"/>
                                      </p:to>
                                    </p:set>
                                    <p:anim calcmode="lin" valueType="num">
                                      <p:cBhvr additive="base">
                                        <p:cTn id="11" dur="500" fill="hold"/>
                                        <p:tgtEl>
                                          <p:spTgt spid="15667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6675">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6675">
                                            <p:txEl>
                                              <p:pRg st="5" end="5"/>
                                            </p:txEl>
                                          </p:spTgt>
                                        </p:tgtEl>
                                        <p:attrNameLst>
                                          <p:attrName>style.visibility</p:attrName>
                                        </p:attrNameLst>
                                      </p:cBhvr>
                                      <p:to>
                                        <p:strVal val="visible"/>
                                      </p:to>
                                    </p:set>
                                    <p:anim calcmode="lin" valueType="num">
                                      <p:cBhvr additive="base">
                                        <p:cTn id="15" dur="500" fill="hold"/>
                                        <p:tgtEl>
                                          <p:spTgt spid="156675">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6675">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6675">
                                            <p:txEl>
                                              <p:pRg st="6" end="6"/>
                                            </p:txEl>
                                          </p:spTgt>
                                        </p:tgtEl>
                                        <p:attrNameLst>
                                          <p:attrName>style.visibility</p:attrName>
                                        </p:attrNameLst>
                                      </p:cBhvr>
                                      <p:to>
                                        <p:strVal val="visible"/>
                                      </p:to>
                                    </p:set>
                                    <p:anim calcmode="lin" valueType="num">
                                      <p:cBhvr additive="base">
                                        <p:cTn id="19" dur="500" fill="hold"/>
                                        <p:tgtEl>
                                          <p:spTgt spid="15667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6675">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6675">
                                            <p:txEl>
                                              <p:pRg st="7" end="7"/>
                                            </p:txEl>
                                          </p:spTgt>
                                        </p:tgtEl>
                                        <p:attrNameLst>
                                          <p:attrName>style.visibility</p:attrName>
                                        </p:attrNameLst>
                                      </p:cBhvr>
                                      <p:to>
                                        <p:strVal val="visible"/>
                                      </p:to>
                                    </p:set>
                                    <p:anim calcmode="lin" valueType="num">
                                      <p:cBhvr additive="base">
                                        <p:cTn id="23" dur="500" fill="hold"/>
                                        <p:tgtEl>
                                          <p:spTgt spid="156675">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6675">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6675">
                                            <p:txEl>
                                              <p:pRg st="8" end="8"/>
                                            </p:txEl>
                                          </p:spTgt>
                                        </p:tgtEl>
                                        <p:attrNameLst>
                                          <p:attrName>style.visibility</p:attrName>
                                        </p:attrNameLst>
                                      </p:cBhvr>
                                      <p:to>
                                        <p:strVal val="visible"/>
                                      </p:to>
                                    </p:set>
                                    <p:anim calcmode="lin" valueType="num">
                                      <p:cBhvr additive="base">
                                        <p:cTn id="27" dur="500" fill="hold"/>
                                        <p:tgtEl>
                                          <p:spTgt spid="156675">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66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156675">
                                            <p:txEl>
                                              <p:pRg st="9" end="9"/>
                                            </p:txEl>
                                          </p:spTgt>
                                        </p:tgtEl>
                                        <p:attrNameLst>
                                          <p:attrName>style.visibility</p:attrName>
                                        </p:attrNameLst>
                                      </p:cBhvr>
                                      <p:to>
                                        <p:strVal val="visible"/>
                                      </p:to>
                                    </p:set>
                                    <p:anim calcmode="lin" valueType="num">
                                      <p:cBhvr additive="base">
                                        <p:cTn id="33" dur="500" fill="hold"/>
                                        <p:tgtEl>
                                          <p:spTgt spid="156675">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6675">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6675">
                                            <p:txEl>
                                              <p:pRg st="10" end="10"/>
                                            </p:txEl>
                                          </p:spTgt>
                                        </p:tgtEl>
                                        <p:attrNameLst>
                                          <p:attrName>style.visibility</p:attrName>
                                        </p:attrNameLst>
                                      </p:cBhvr>
                                      <p:to>
                                        <p:strVal val="visible"/>
                                      </p:to>
                                    </p:set>
                                    <p:anim calcmode="lin" valueType="num">
                                      <p:cBhvr additive="base">
                                        <p:cTn id="37" dur="500" fill="hold"/>
                                        <p:tgtEl>
                                          <p:spTgt spid="15667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667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6675">
                                            <p:txEl>
                                              <p:pRg st="11" end="11"/>
                                            </p:txEl>
                                          </p:spTgt>
                                        </p:tgtEl>
                                        <p:attrNameLst>
                                          <p:attrName>style.visibility</p:attrName>
                                        </p:attrNameLst>
                                      </p:cBhvr>
                                      <p:to>
                                        <p:strVal val="visible"/>
                                      </p:to>
                                    </p:set>
                                    <p:anim calcmode="lin" valueType="num">
                                      <p:cBhvr additive="base">
                                        <p:cTn id="41" dur="500" fill="hold"/>
                                        <p:tgtEl>
                                          <p:spTgt spid="15667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6675">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6675">
                                            <p:txEl>
                                              <p:pRg st="12" end="12"/>
                                            </p:txEl>
                                          </p:spTgt>
                                        </p:tgtEl>
                                        <p:attrNameLst>
                                          <p:attrName>style.visibility</p:attrName>
                                        </p:attrNameLst>
                                      </p:cBhvr>
                                      <p:to>
                                        <p:strVal val="visible"/>
                                      </p:to>
                                    </p:set>
                                    <p:anim calcmode="lin" valueType="num">
                                      <p:cBhvr additive="base">
                                        <p:cTn id="45" dur="500" fill="hold"/>
                                        <p:tgtEl>
                                          <p:spTgt spid="156675">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667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CAAAE83-F33E-4E2F-8606-9F80D9107418}"/>
              </a:ext>
            </a:extLst>
          </p:cNvPr>
          <p:cNvSpPr>
            <a:spLocks noGrp="1"/>
          </p:cNvSpPr>
          <p:nvPr>
            <p:ph type="sldNum" sz="quarter" idx="12"/>
          </p:nvPr>
        </p:nvSpPr>
        <p:spPr/>
        <p:txBody>
          <a:bodyPr/>
          <a:lstStyle/>
          <a:p>
            <a:fld id="{FCF5A1FF-9121-42F3-BBE0-DCDFCC943DB8}" type="slidenum">
              <a:rPr lang="en-US" altLang="en-US"/>
              <a:pPr/>
              <a:t>33</a:t>
            </a:fld>
            <a:endParaRPr lang="en-US" altLang="en-US"/>
          </a:p>
        </p:txBody>
      </p:sp>
      <p:sp>
        <p:nvSpPr>
          <p:cNvPr id="157698" name="Rectangle 2">
            <a:extLst>
              <a:ext uri="{FF2B5EF4-FFF2-40B4-BE49-F238E27FC236}">
                <a16:creationId xmlns:a16="http://schemas.microsoft.com/office/drawing/2014/main" id="{B2A7EA0D-4063-46EC-B154-5174B51A0523}"/>
              </a:ext>
            </a:extLst>
          </p:cNvPr>
          <p:cNvSpPr>
            <a:spLocks noGrp="1" noChangeArrowheads="1"/>
          </p:cNvSpPr>
          <p:nvPr>
            <p:ph type="title"/>
          </p:nvPr>
        </p:nvSpPr>
        <p:spPr/>
        <p:txBody>
          <a:bodyPr/>
          <a:lstStyle/>
          <a:p>
            <a:r>
              <a:rPr lang="en-US" altLang="en-US"/>
              <a:t>Strict Integrity Policy</a:t>
            </a:r>
          </a:p>
        </p:txBody>
      </p:sp>
      <p:sp>
        <p:nvSpPr>
          <p:cNvPr id="157699" name="Rectangle 3">
            <a:extLst>
              <a:ext uri="{FF2B5EF4-FFF2-40B4-BE49-F238E27FC236}">
                <a16:creationId xmlns:a16="http://schemas.microsoft.com/office/drawing/2014/main" id="{036A4ADD-F021-4E73-AE2E-8D9E24DF3F23}"/>
              </a:ext>
            </a:extLst>
          </p:cNvPr>
          <p:cNvSpPr>
            <a:spLocks noGrp="1" noChangeArrowheads="1"/>
          </p:cNvSpPr>
          <p:nvPr>
            <p:ph type="body" idx="1"/>
          </p:nvPr>
        </p:nvSpPr>
        <p:spPr/>
        <p:txBody>
          <a:bodyPr/>
          <a:lstStyle/>
          <a:p>
            <a:pPr marL="571500" indent="-571500"/>
            <a:r>
              <a:rPr lang="en-US" altLang="en-US" sz="2600"/>
              <a:t>The Strict Integrity Policy is the first part of the Biba model.  The policy consists of:</a:t>
            </a:r>
          </a:p>
          <a:p>
            <a:pPr marL="966788" lvl="1" indent="-495300">
              <a:buFont typeface="Wingdings" panose="05000000000000000000" pitchFamily="2" charset="2"/>
              <a:buAutoNum type="arabicPeriod"/>
            </a:pPr>
            <a:r>
              <a:rPr lang="en-US" altLang="en-US" sz="2400" b="1"/>
              <a:t>Simple Integrity Condition:</a:t>
            </a:r>
            <a:r>
              <a:rPr lang="en-US" altLang="en-US" sz="2400" i="1"/>
              <a:t> s </a:t>
            </a:r>
            <a:r>
              <a:rPr lang="en-US" altLang="en-US" sz="2400" i="1">
                <a:latin typeface="Lucida Sans Unicode" panose="020B0602030504020204" pitchFamily="34" charset="0"/>
              </a:rPr>
              <a:t>∈</a:t>
            </a:r>
            <a:r>
              <a:rPr lang="en-US" altLang="en-US" sz="2400" i="1"/>
              <a:t> S</a:t>
            </a:r>
            <a:r>
              <a:rPr lang="en-US" altLang="en-US" sz="2400"/>
              <a:t> can observe </a:t>
            </a:r>
            <a:r>
              <a:rPr lang="en-US" altLang="en-US" sz="2400" i="1"/>
              <a:t>o</a:t>
            </a:r>
            <a:r>
              <a:rPr lang="en-US" altLang="en-US" sz="2400" i="1">
                <a:latin typeface="Lucida Sans Unicode" panose="020B0602030504020204" pitchFamily="34" charset="0"/>
              </a:rPr>
              <a:t>∈</a:t>
            </a:r>
            <a:r>
              <a:rPr lang="en-US" altLang="en-US" sz="2400" i="1"/>
              <a:t> O</a:t>
            </a:r>
            <a:r>
              <a:rPr lang="en-US" altLang="en-US" sz="2400"/>
              <a:t> if and only if  </a:t>
            </a:r>
            <a:r>
              <a:rPr lang="en-US" altLang="en-US" sz="2400" i="1"/>
              <a:t>i(s) ≤ i(o)    </a:t>
            </a:r>
            <a:r>
              <a:rPr lang="en-US" altLang="en-US" sz="2400"/>
              <a:t>(“no read-down”).</a:t>
            </a:r>
          </a:p>
          <a:p>
            <a:pPr marL="966788" lvl="1" indent="-495300">
              <a:buFont typeface="Wingdings" panose="05000000000000000000" pitchFamily="2" charset="2"/>
              <a:buAutoNum type="arabicPeriod"/>
            </a:pPr>
            <a:r>
              <a:rPr lang="en-US" altLang="en-US" sz="2400" b="1"/>
              <a:t>Integrity Star Property:</a:t>
            </a:r>
            <a:r>
              <a:rPr lang="en-US" altLang="en-US" sz="2400" i="1"/>
              <a:t> s </a:t>
            </a:r>
            <a:r>
              <a:rPr lang="en-US" altLang="en-US" sz="2400" i="1">
                <a:latin typeface="Lucida Sans Unicode" panose="020B0602030504020204" pitchFamily="34" charset="0"/>
              </a:rPr>
              <a:t>∈</a:t>
            </a:r>
            <a:r>
              <a:rPr lang="en-US" altLang="en-US" sz="2400" i="1"/>
              <a:t> S </a:t>
            </a:r>
            <a:r>
              <a:rPr lang="en-US" altLang="en-US" sz="2400"/>
              <a:t>can modify </a:t>
            </a:r>
            <a:r>
              <a:rPr lang="en-US" altLang="en-US" sz="2400" i="1"/>
              <a:t>o</a:t>
            </a:r>
            <a:r>
              <a:rPr lang="en-US" altLang="en-US" sz="2400" i="1">
                <a:latin typeface="Lucida Sans Unicode" panose="020B0602030504020204" pitchFamily="34" charset="0"/>
              </a:rPr>
              <a:t>∈</a:t>
            </a:r>
            <a:r>
              <a:rPr lang="en-US" altLang="en-US" sz="2400" i="1"/>
              <a:t> O</a:t>
            </a:r>
            <a:r>
              <a:rPr lang="en-US" altLang="en-US" sz="2400"/>
              <a:t> if and only if   </a:t>
            </a:r>
            <a:r>
              <a:rPr lang="en-US" altLang="en-US" sz="2400" i="1"/>
              <a:t>i(o) ≤ i(s)               </a:t>
            </a:r>
            <a:r>
              <a:rPr lang="en-US" altLang="en-US" sz="2400"/>
              <a:t>(“no write-up”).</a:t>
            </a:r>
          </a:p>
          <a:p>
            <a:pPr marL="966788" lvl="1" indent="-495300">
              <a:buFont typeface="Wingdings" panose="05000000000000000000" pitchFamily="2" charset="2"/>
              <a:buAutoNum type="arabicPeriod"/>
            </a:pPr>
            <a:r>
              <a:rPr lang="en-US" altLang="en-US" sz="2400" b="1"/>
              <a:t>Invocation Property:</a:t>
            </a:r>
            <a:r>
              <a:rPr lang="en-US" altLang="en-US" sz="2400" i="1"/>
              <a:t> s</a:t>
            </a:r>
            <a:r>
              <a:rPr lang="en-US" altLang="en-US" sz="2400" i="1">
                <a:latin typeface="Lucida Sans Unicode" panose="020B0602030504020204" pitchFamily="34" charset="0"/>
              </a:rPr>
              <a:t>₁</a:t>
            </a:r>
            <a:r>
              <a:rPr lang="en-US" altLang="en-US" sz="2400" i="1"/>
              <a:t> </a:t>
            </a:r>
            <a:r>
              <a:rPr lang="en-US" altLang="en-US" sz="2400" i="1">
                <a:latin typeface="Lucida Sans Unicode" panose="020B0602030504020204" pitchFamily="34" charset="0"/>
              </a:rPr>
              <a:t>∈</a:t>
            </a:r>
            <a:r>
              <a:rPr lang="en-US" altLang="en-US" sz="2400" i="1"/>
              <a:t> S</a:t>
            </a:r>
            <a:r>
              <a:rPr lang="en-US" altLang="en-US" sz="2400"/>
              <a:t> can invoke  </a:t>
            </a:r>
            <a:r>
              <a:rPr lang="en-US" altLang="en-US" sz="2400" i="1"/>
              <a:t>s</a:t>
            </a:r>
            <a:r>
              <a:rPr lang="en-US" altLang="en-US" sz="2400" i="1">
                <a:latin typeface="Lucida Sans Unicode" panose="020B0602030504020204" pitchFamily="34" charset="0"/>
              </a:rPr>
              <a:t>₂</a:t>
            </a:r>
            <a:r>
              <a:rPr lang="en-US" altLang="en-US" sz="2400" i="1"/>
              <a:t> </a:t>
            </a:r>
            <a:r>
              <a:rPr lang="en-US" altLang="en-US" sz="2400" i="1">
                <a:latin typeface="Lucida Sans Unicode" panose="020B0602030504020204" pitchFamily="34" charset="0"/>
              </a:rPr>
              <a:t>∈</a:t>
            </a:r>
            <a:r>
              <a:rPr lang="en-US" altLang="en-US" sz="2400" i="1"/>
              <a:t> S</a:t>
            </a:r>
            <a:r>
              <a:rPr lang="en-US" altLang="en-US" sz="2400"/>
              <a:t> if and only if </a:t>
            </a:r>
            <a:r>
              <a:rPr lang="en-US" altLang="en-US" sz="2400" i="1"/>
              <a:t>i(s</a:t>
            </a:r>
            <a:r>
              <a:rPr lang="en-US" altLang="en-US" sz="2400" i="1">
                <a:latin typeface="Lucida Sans Unicode" panose="020B0602030504020204" pitchFamily="34" charset="0"/>
              </a:rPr>
              <a:t>₂</a:t>
            </a:r>
            <a:r>
              <a:rPr lang="en-US" altLang="en-US" sz="2400" i="1"/>
              <a:t>) ≤ i(s</a:t>
            </a:r>
            <a:r>
              <a:rPr lang="en-US" altLang="en-US" sz="2400" i="1">
                <a:latin typeface="Lucida Sans Unicode" panose="020B0602030504020204" pitchFamily="34" charset="0"/>
              </a:rPr>
              <a:t>₁</a:t>
            </a:r>
            <a:r>
              <a:rPr lang="en-US" altLang="en-US" sz="2400" i="1"/>
              <a:t>).</a:t>
            </a:r>
            <a:endParaRPr lang="en-US" altLang="en-US" sz="2400"/>
          </a:p>
          <a:p>
            <a:pPr marL="571500" indent="-571500">
              <a:buNone/>
            </a:pPr>
            <a:endParaRPr lang="en-US" alt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7699">
                                            <p:txEl>
                                              <p:pRg st="1" end="1"/>
                                            </p:txEl>
                                          </p:spTgt>
                                        </p:tgtEl>
                                        <p:attrNameLst>
                                          <p:attrName>style.visibility</p:attrName>
                                        </p:attrNameLst>
                                      </p:cBhvr>
                                      <p:to>
                                        <p:strVal val="visible"/>
                                      </p:to>
                                    </p:set>
                                    <p:anim calcmode="lin" valueType="num">
                                      <p:cBhvr additive="base">
                                        <p:cTn id="7" dur="500" fill="hold"/>
                                        <p:tgtEl>
                                          <p:spTgt spid="157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7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7699">
                                            <p:txEl>
                                              <p:pRg st="2" end="2"/>
                                            </p:txEl>
                                          </p:spTgt>
                                        </p:tgtEl>
                                        <p:attrNameLst>
                                          <p:attrName>style.visibility</p:attrName>
                                        </p:attrNameLst>
                                      </p:cBhvr>
                                      <p:to>
                                        <p:strVal val="visible"/>
                                      </p:to>
                                    </p:set>
                                    <p:anim calcmode="lin" valueType="num">
                                      <p:cBhvr additive="base">
                                        <p:cTn id="13" dur="500" fill="hold"/>
                                        <p:tgtEl>
                                          <p:spTgt spid="157699">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7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7699">
                                            <p:txEl>
                                              <p:pRg st="3" end="3"/>
                                            </p:txEl>
                                          </p:spTgt>
                                        </p:tgtEl>
                                        <p:attrNameLst>
                                          <p:attrName>style.visibility</p:attrName>
                                        </p:attrNameLst>
                                      </p:cBhvr>
                                      <p:to>
                                        <p:strVal val="visible"/>
                                      </p:to>
                                    </p:set>
                                    <p:anim calcmode="lin" valueType="num">
                                      <p:cBhvr additive="base">
                                        <p:cTn id="19" dur="500" fill="hold"/>
                                        <p:tgtEl>
                                          <p:spTgt spid="15769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76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a:extLst>
              <a:ext uri="{FF2B5EF4-FFF2-40B4-BE49-F238E27FC236}">
                <a16:creationId xmlns:a16="http://schemas.microsoft.com/office/drawing/2014/main" id="{5E4A063D-69C4-4142-973B-69771C4342F2}"/>
              </a:ext>
            </a:extLst>
          </p:cNvPr>
          <p:cNvSpPr>
            <a:spLocks noGrp="1"/>
          </p:cNvSpPr>
          <p:nvPr>
            <p:ph type="sldNum" sz="quarter" idx="12"/>
          </p:nvPr>
        </p:nvSpPr>
        <p:spPr/>
        <p:txBody>
          <a:bodyPr/>
          <a:lstStyle/>
          <a:p>
            <a:fld id="{9C1F0903-9B52-4F2D-9AEA-7F513B168EA8}" type="slidenum">
              <a:rPr lang="en-US" altLang="en-US"/>
              <a:pPr/>
              <a:t>34</a:t>
            </a:fld>
            <a:endParaRPr lang="en-US" altLang="en-US"/>
          </a:p>
        </p:txBody>
      </p:sp>
      <p:sp>
        <p:nvSpPr>
          <p:cNvPr id="186370" name="Rectangle 2">
            <a:extLst>
              <a:ext uri="{FF2B5EF4-FFF2-40B4-BE49-F238E27FC236}">
                <a16:creationId xmlns:a16="http://schemas.microsoft.com/office/drawing/2014/main" id="{E75A9EF4-F6F0-4352-9F73-894134CD633B}"/>
              </a:ext>
            </a:extLst>
          </p:cNvPr>
          <p:cNvSpPr>
            <a:spLocks noGrp="1" noChangeArrowheads="1"/>
          </p:cNvSpPr>
          <p:nvPr>
            <p:ph type="title"/>
          </p:nvPr>
        </p:nvSpPr>
        <p:spPr/>
        <p:txBody>
          <a:bodyPr/>
          <a:lstStyle/>
          <a:p>
            <a:r>
              <a:rPr lang="en-US" altLang="en-US" dirty="0">
                <a:solidFill>
                  <a:schemeClr val="bg1"/>
                </a:solidFill>
              </a:rPr>
              <a:t>Simple Integrity Condition</a:t>
            </a:r>
          </a:p>
        </p:txBody>
      </p:sp>
      <p:sp>
        <p:nvSpPr>
          <p:cNvPr id="186377" name="Rectangle 9">
            <a:extLst>
              <a:ext uri="{FF2B5EF4-FFF2-40B4-BE49-F238E27FC236}">
                <a16:creationId xmlns:a16="http://schemas.microsoft.com/office/drawing/2014/main" id="{BD2FF101-7711-4E8D-8923-B61C03B0CEF1}"/>
              </a:ext>
            </a:extLst>
          </p:cNvPr>
          <p:cNvSpPr>
            <a:spLocks noGrp="1" noChangeArrowheads="1"/>
          </p:cNvSpPr>
          <p:nvPr>
            <p:ph type="body" sz="half" idx="1"/>
          </p:nvPr>
        </p:nvSpPr>
        <p:spPr>
          <a:xfrm>
            <a:off x="2090738" y="1752600"/>
            <a:ext cx="8043862" cy="4267200"/>
          </a:xfrm>
        </p:spPr>
        <p:txBody>
          <a:bodyPr>
            <a:normAutofit fontScale="92500" lnSpcReduction="10000"/>
          </a:bodyPr>
          <a:lstStyle/>
          <a:p>
            <a:r>
              <a:rPr lang="en-US" altLang="en-US" sz="2600" dirty="0">
                <a:solidFill>
                  <a:schemeClr val="bg1"/>
                </a:solidFill>
              </a:rPr>
              <a:t>“No Read-Down”</a:t>
            </a:r>
          </a:p>
          <a:p>
            <a:endParaRPr lang="en-US" altLang="en-US" sz="2600" dirty="0">
              <a:solidFill>
                <a:schemeClr val="bg1"/>
              </a:solidFill>
            </a:endParaRPr>
          </a:p>
          <a:p>
            <a:endParaRPr lang="en-US" altLang="en-US" sz="2600" dirty="0">
              <a:solidFill>
                <a:schemeClr val="bg1"/>
              </a:solidFill>
            </a:endParaRPr>
          </a:p>
          <a:p>
            <a:endParaRPr lang="en-US" altLang="en-US" sz="2600" dirty="0">
              <a:solidFill>
                <a:schemeClr val="bg1"/>
              </a:solidFill>
            </a:endParaRPr>
          </a:p>
          <a:p>
            <a:endParaRPr lang="en-US" altLang="en-US" sz="2600" dirty="0">
              <a:solidFill>
                <a:schemeClr val="bg1"/>
              </a:solidFill>
            </a:endParaRPr>
          </a:p>
          <a:p>
            <a:endParaRPr lang="en-US" altLang="en-US" sz="2600" dirty="0">
              <a:solidFill>
                <a:schemeClr val="bg1"/>
              </a:solidFill>
            </a:endParaRPr>
          </a:p>
          <a:p>
            <a:endParaRPr lang="en-US" altLang="en-US" sz="2600" dirty="0">
              <a:solidFill>
                <a:schemeClr val="bg1"/>
              </a:solidFill>
            </a:endParaRPr>
          </a:p>
          <a:p>
            <a:endParaRPr lang="en-US" altLang="en-US" sz="2600" dirty="0">
              <a:solidFill>
                <a:schemeClr val="bg1"/>
              </a:solidFill>
            </a:endParaRPr>
          </a:p>
          <a:p>
            <a:pPr>
              <a:buFont typeface="Wingdings" panose="05000000000000000000" pitchFamily="2" charset="2"/>
              <a:buNone/>
            </a:pPr>
            <a:r>
              <a:rPr lang="en-US" altLang="en-US" sz="2000" dirty="0">
                <a:solidFill>
                  <a:schemeClr val="bg1"/>
                </a:solidFill>
              </a:rPr>
              <a:t>			circle = subject, square = object</a:t>
            </a:r>
          </a:p>
        </p:txBody>
      </p:sp>
      <p:graphicFrame>
        <p:nvGraphicFramePr>
          <p:cNvPr id="186400" name="Group 32">
            <a:extLst>
              <a:ext uri="{FF2B5EF4-FFF2-40B4-BE49-F238E27FC236}">
                <a16:creationId xmlns:a16="http://schemas.microsoft.com/office/drawing/2014/main" id="{F38C6A89-D5B2-4AC6-9CD1-B112D614B4D3}"/>
              </a:ext>
            </a:extLst>
          </p:cNvPr>
          <p:cNvGraphicFramePr>
            <a:graphicFrameLocks noGrp="1"/>
          </p:cNvGraphicFramePr>
          <p:nvPr>
            <p:ph sz="quarter" idx="2"/>
          </p:nvPr>
        </p:nvGraphicFramePr>
        <p:xfrm>
          <a:off x="2514600" y="2438400"/>
          <a:ext cx="7239000" cy="3048000"/>
        </p:xfrm>
        <a:graphic>
          <a:graphicData uri="http://schemas.openxmlformats.org/drawingml/2006/table">
            <a:tbl>
              <a:tblPr/>
              <a:tblGrid>
                <a:gridCol w="7239000">
                  <a:extLst>
                    <a:ext uri="{9D8B030D-6E8A-4147-A177-3AD203B41FA5}">
                      <a16:colId xmlns:a16="http://schemas.microsoft.com/office/drawing/2014/main" val="2952171051"/>
                    </a:ext>
                  </a:extLst>
                </a:gridCol>
              </a:tblGrid>
              <a:tr h="3048000">
                <a:tc>
                  <a:txBody>
                    <a:bodyPr/>
                    <a:lstStyle>
                      <a:lvl1pPr>
                        <a:defRPr sz="2600">
                          <a:solidFill>
                            <a:schemeClr val="tx1"/>
                          </a:solidFill>
                          <a:latin typeface="Verdana" panose="020B0604030504040204" pitchFamily="34" charset="0"/>
                        </a:defRPr>
                      </a:lvl1pPr>
                      <a:lvl2pPr marL="471488">
                        <a:defRPr sz="2200">
                          <a:solidFill>
                            <a:schemeClr val="tx1"/>
                          </a:solidFill>
                          <a:latin typeface="Verdana" panose="020B0604030504040204" pitchFamily="34" charset="0"/>
                        </a:defRPr>
                      </a:lvl2pPr>
                      <a:lvl3pPr marL="909638">
                        <a:defRPr sz="2100">
                          <a:solidFill>
                            <a:schemeClr val="tx1"/>
                          </a:solidFill>
                          <a:latin typeface="Verdana" panose="020B0604030504040204" pitchFamily="34" charset="0"/>
                        </a:defRPr>
                      </a:lvl3pPr>
                      <a:lvl4pPr marL="1306513">
                        <a:defRPr>
                          <a:solidFill>
                            <a:schemeClr val="tx1"/>
                          </a:solidFill>
                          <a:latin typeface="Verdana" panose="020B0604030504040204" pitchFamily="34" charset="0"/>
                        </a:defRPr>
                      </a:lvl4pPr>
                      <a:lvl5pPr marL="1695450">
                        <a:spcBef>
                          <a:spcPct val="25000"/>
                        </a:spcBef>
                        <a:defRPr>
                          <a:solidFill>
                            <a:schemeClr val="tx1"/>
                          </a:solidFill>
                          <a:latin typeface="Verdana" panose="020B0604030504040204" pitchFamily="34" charset="0"/>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18287796"/>
                  </a:ext>
                </a:extLst>
              </a:tr>
            </a:tbl>
          </a:graphicData>
        </a:graphic>
      </p:graphicFrame>
      <p:graphicFrame>
        <p:nvGraphicFramePr>
          <p:cNvPr id="186404" name="Object 36">
            <a:extLst>
              <a:ext uri="{FF2B5EF4-FFF2-40B4-BE49-F238E27FC236}">
                <a16:creationId xmlns:a16="http://schemas.microsoft.com/office/drawing/2014/main" id="{9E027E2F-3317-4EED-9623-08735CE2DB7C}"/>
              </a:ext>
            </a:extLst>
          </p:cNvPr>
          <p:cNvGraphicFramePr>
            <a:graphicFrameLocks noGrp="1" noChangeAspect="1"/>
          </p:cNvGraphicFramePr>
          <p:nvPr>
            <p:ph sz="quarter" idx="3"/>
          </p:nvPr>
        </p:nvGraphicFramePr>
        <p:xfrm>
          <a:off x="3352800" y="2743200"/>
          <a:ext cx="5486400" cy="2438400"/>
        </p:xfrm>
        <a:graphic>
          <a:graphicData uri="http://schemas.openxmlformats.org/presentationml/2006/ole">
            <mc:AlternateContent xmlns:mc="http://schemas.openxmlformats.org/markup-compatibility/2006">
              <mc:Choice xmlns:v="urn:schemas-microsoft-com:vml" Requires="v">
                <p:oleObj name="Visio" r:id="rId2" imgW="6011594" imgH="4184138" progId="Visio.Drawing.11">
                  <p:embed/>
                </p:oleObj>
              </mc:Choice>
              <mc:Fallback>
                <p:oleObj name="Visio" r:id="rId2" imgW="6011594" imgH="4184138" progId="Visio.Drawing.11">
                  <p:embed/>
                  <p:pic>
                    <p:nvPicPr>
                      <p:cNvPr id="186404" name="Object 36">
                        <a:extLst>
                          <a:ext uri="{FF2B5EF4-FFF2-40B4-BE49-F238E27FC236}">
                            <a16:creationId xmlns:a16="http://schemas.microsoft.com/office/drawing/2014/main" id="{9E027E2F-3317-4EED-9623-08735CE2DB7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743200"/>
                        <a:ext cx="54864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a:extLst>
              <a:ext uri="{FF2B5EF4-FFF2-40B4-BE49-F238E27FC236}">
                <a16:creationId xmlns:a16="http://schemas.microsoft.com/office/drawing/2014/main" id="{2E018E87-EAA0-4F51-AB56-2D1639028044}"/>
              </a:ext>
            </a:extLst>
          </p:cNvPr>
          <p:cNvSpPr>
            <a:spLocks noGrp="1"/>
          </p:cNvSpPr>
          <p:nvPr>
            <p:ph type="sldNum" sz="quarter" idx="12"/>
          </p:nvPr>
        </p:nvSpPr>
        <p:spPr/>
        <p:txBody>
          <a:bodyPr/>
          <a:lstStyle/>
          <a:p>
            <a:fld id="{6EB655FF-E6A8-4BD6-9FBD-EE566CB21D18}" type="slidenum">
              <a:rPr lang="en-US" altLang="en-US"/>
              <a:pPr/>
              <a:t>35</a:t>
            </a:fld>
            <a:endParaRPr lang="en-US" altLang="en-US"/>
          </a:p>
        </p:txBody>
      </p:sp>
      <p:sp>
        <p:nvSpPr>
          <p:cNvPr id="174089" name="Rectangle 9">
            <a:extLst>
              <a:ext uri="{FF2B5EF4-FFF2-40B4-BE49-F238E27FC236}">
                <a16:creationId xmlns:a16="http://schemas.microsoft.com/office/drawing/2014/main" id="{18287D14-4623-41A5-97F4-08C9C985D91C}"/>
              </a:ext>
            </a:extLst>
          </p:cNvPr>
          <p:cNvSpPr>
            <a:spLocks noGrp="1" noChangeArrowheads="1"/>
          </p:cNvSpPr>
          <p:nvPr>
            <p:ph type="title"/>
          </p:nvPr>
        </p:nvSpPr>
        <p:spPr/>
        <p:txBody>
          <a:bodyPr/>
          <a:lstStyle/>
          <a:p>
            <a:r>
              <a:rPr lang="en-US" altLang="en-US" dirty="0">
                <a:solidFill>
                  <a:schemeClr val="bg1"/>
                </a:solidFill>
              </a:rPr>
              <a:t>Integrity Star Property</a:t>
            </a:r>
          </a:p>
        </p:txBody>
      </p:sp>
      <p:sp>
        <p:nvSpPr>
          <p:cNvPr id="174084" name="Rectangle 4">
            <a:extLst>
              <a:ext uri="{FF2B5EF4-FFF2-40B4-BE49-F238E27FC236}">
                <a16:creationId xmlns:a16="http://schemas.microsoft.com/office/drawing/2014/main" id="{23052227-5579-4AEE-9A85-0D0010DFDC04}"/>
              </a:ext>
            </a:extLst>
          </p:cNvPr>
          <p:cNvSpPr>
            <a:spLocks noGrp="1" noChangeArrowheads="1"/>
          </p:cNvSpPr>
          <p:nvPr>
            <p:ph type="body" sz="half" idx="1"/>
          </p:nvPr>
        </p:nvSpPr>
        <p:spPr>
          <a:xfrm>
            <a:off x="2090738" y="1752600"/>
            <a:ext cx="7967662" cy="4267200"/>
          </a:xfrm>
        </p:spPr>
        <p:txBody>
          <a:bodyPr>
            <a:normAutofit lnSpcReduction="10000"/>
          </a:bodyPr>
          <a:lstStyle/>
          <a:p>
            <a:pPr>
              <a:lnSpc>
                <a:spcPct val="80000"/>
              </a:lnSpc>
            </a:pPr>
            <a:r>
              <a:rPr lang="en-US" altLang="en-US" sz="2600" dirty="0">
                <a:solidFill>
                  <a:schemeClr val="bg1"/>
                </a:solidFill>
              </a:rPr>
              <a:t>“No Write-Up” </a:t>
            </a:r>
          </a:p>
          <a:p>
            <a:pPr>
              <a:lnSpc>
                <a:spcPct val="80000"/>
              </a:lnSpc>
              <a:buFont typeface="Wingdings" panose="05000000000000000000" pitchFamily="2" charset="2"/>
              <a:buNone/>
            </a:pPr>
            <a:r>
              <a:rPr lang="en-US" altLang="en-US" sz="2600" dirty="0">
                <a:solidFill>
                  <a:schemeClr val="bg1"/>
                </a:solidFill>
              </a:rPr>
              <a:t>	 	</a:t>
            </a: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endParaRPr lang="en-US" altLang="en-US" sz="2600" dirty="0">
              <a:solidFill>
                <a:schemeClr val="bg1"/>
              </a:solidFill>
            </a:endParaRPr>
          </a:p>
          <a:p>
            <a:pPr>
              <a:lnSpc>
                <a:spcPct val="80000"/>
              </a:lnSpc>
              <a:buFont typeface="Wingdings" panose="05000000000000000000" pitchFamily="2" charset="2"/>
              <a:buNone/>
            </a:pPr>
            <a:r>
              <a:rPr lang="en-US" altLang="en-US" sz="2600" dirty="0">
                <a:solidFill>
                  <a:schemeClr val="bg1"/>
                </a:solidFill>
              </a:rPr>
              <a:t>			</a:t>
            </a:r>
          </a:p>
          <a:p>
            <a:pPr>
              <a:lnSpc>
                <a:spcPct val="80000"/>
              </a:lnSpc>
              <a:buFont typeface="Wingdings" panose="05000000000000000000" pitchFamily="2" charset="2"/>
              <a:buNone/>
            </a:pPr>
            <a:endParaRPr lang="en-US" altLang="en-US" sz="2000" dirty="0">
              <a:solidFill>
                <a:schemeClr val="bg1"/>
              </a:solidFill>
            </a:endParaRPr>
          </a:p>
          <a:p>
            <a:pPr>
              <a:lnSpc>
                <a:spcPct val="80000"/>
              </a:lnSpc>
              <a:buFont typeface="Wingdings" panose="05000000000000000000" pitchFamily="2" charset="2"/>
              <a:buNone/>
            </a:pPr>
            <a:r>
              <a:rPr lang="en-US" altLang="en-US" sz="2000" dirty="0">
                <a:solidFill>
                  <a:schemeClr val="bg1"/>
                </a:solidFill>
              </a:rPr>
              <a:t>			circle = subject, square =object</a:t>
            </a:r>
          </a:p>
          <a:p>
            <a:pPr>
              <a:lnSpc>
                <a:spcPct val="80000"/>
              </a:lnSpc>
            </a:pPr>
            <a:endParaRPr lang="en-US" altLang="en-US" sz="2000" dirty="0">
              <a:solidFill>
                <a:schemeClr val="bg1"/>
              </a:solidFill>
            </a:endParaRPr>
          </a:p>
        </p:txBody>
      </p:sp>
      <p:graphicFrame>
        <p:nvGraphicFramePr>
          <p:cNvPr id="174098" name="Group 18">
            <a:extLst>
              <a:ext uri="{FF2B5EF4-FFF2-40B4-BE49-F238E27FC236}">
                <a16:creationId xmlns:a16="http://schemas.microsoft.com/office/drawing/2014/main" id="{B45C183B-13E6-4367-983A-461A04F6E5C2}"/>
              </a:ext>
            </a:extLst>
          </p:cNvPr>
          <p:cNvGraphicFramePr>
            <a:graphicFrameLocks noGrp="1"/>
          </p:cNvGraphicFramePr>
          <p:nvPr>
            <p:ph sz="quarter" idx="2"/>
          </p:nvPr>
        </p:nvGraphicFramePr>
        <p:xfrm>
          <a:off x="2438400" y="2286000"/>
          <a:ext cx="7315200" cy="3276600"/>
        </p:xfrm>
        <a:graphic>
          <a:graphicData uri="http://schemas.openxmlformats.org/drawingml/2006/table">
            <a:tbl>
              <a:tblPr/>
              <a:tblGrid>
                <a:gridCol w="7315200">
                  <a:extLst>
                    <a:ext uri="{9D8B030D-6E8A-4147-A177-3AD203B41FA5}">
                      <a16:colId xmlns:a16="http://schemas.microsoft.com/office/drawing/2014/main" val="231243211"/>
                    </a:ext>
                  </a:extLst>
                </a:gridCol>
              </a:tblGrid>
              <a:tr h="3276600">
                <a:tc>
                  <a:txBody>
                    <a:bodyPr/>
                    <a:lstStyle>
                      <a:lvl1pPr>
                        <a:defRPr sz="2600">
                          <a:solidFill>
                            <a:schemeClr val="tx1"/>
                          </a:solidFill>
                          <a:latin typeface="Verdana" panose="020B0604030504040204" pitchFamily="34" charset="0"/>
                        </a:defRPr>
                      </a:lvl1pPr>
                      <a:lvl2pPr marL="471488">
                        <a:defRPr sz="2200">
                          <a:solidFill>
                            <a:schemeClr val="tx1"/>
                          </a:solidFill>
                          <a:latin typeface="Verdana" panose="020B0604030504040204" pitchFamily="34" charset="0"/>
                        </a:defRPr>
                      </a:lvl2pPr>
                      <a:lvl3pPr marL="909638">
                        <a:defRPr sz="2100">
                          <a:solidFill>
                            <a:schemeClr val="tx1"/>
                          </a:solidFill>
                          <a:latin typeface="Verdana" panose="020B0604030504040204" pitchFamily="34" charset="0"/>
                        </a:defRPr>
                      </a:lvl3pPr>
                      <a:lvl4pPr marL="1306513">
                        <a:defRPr>
                          <a:solidFill>
                            <a:schemeClr val="tx1"/>
                          </a:solidFill>
                          <a:latin typeface="Verdana" panose="020B0604030504040204" pitchFamily="34" charset="0"/>
                        </a:defRPr>
                      </a:lvl4pPr>
                      <a:lvl5pPr marL="1695450">
                        <a:spcBef>
                          <a:spcPct val="25000"/>
                        </a:spcBef>
                        <a:defRPr>
                          <a:solidFill>
                            <a:schemeClr val="tx1"/>
                          </a:solidFill>
                          <a:latin typeface="Verdana" panose="020B0604030504040204" pitchFamily="34" charset="0"/>
                        </a:defRPr>
                      </a:lvl5pPr>
                      <a:lvl6pPr marL="21526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6pPr>
                      <a:lvl7pPr marL="26098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7pPr>
                      <a:lvl8pPr marL="30670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8pPr>
                      <a:lvl9pPr marL="3524250" fontAlgn="base">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en-US" altLang="en-US" sz="2600" b="0" i="0" u="none" strike="noStrike" cap="none" normalizeH="0" baseline="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8792910"/>
                  </a:ext>
                </a:extLst>
              </a:tr>
            </a:tbl>
          </a:graphicData>
        </a:graphic>
      </p:graphicFrame>
      <p:graphicFrame>
        <p:nvGraphicFramePr>
          <p:cNvPr id="174104" name="Object 24">
            <a:extLst>
              <a:ext uri="{FF2B5EF4-FFF2-40B4-BE49-F238E27FC236}">
                <a16:creationId xmlns:a16="http://schemas.microsoft.com/office/drawing/2014/main" id="{F20DC6D8-434E-4A4A-8F83-71C29AADC17E}"/>
              </a:ext>
            </a:extLst>
          </p:cNvPr>
          <p:cNvGraphicFramePr>
            <a:graphicFrameLocks noGrp="1" noChangeAspect="1"/>
          </p:cNvGraphicFramePr>
          <p:nvPr>
            <p:ph sz="quarter" idx="3"/>
          </p:nvPr>
        </p:nvGraphicFramePr>
        <p:xfrm>
          <a:off x="3429000" y="2514600"/>
          <a:ext cx="5410200" cy="2667000"/>
        </p:xfrm>
        <a:graphic>
          <a:graphicData uri="http://schemas.openxmlformats.org/presentationml/2006/ole">
            <mc:AlternateContent xmlns:mc="http://schemas.openxmlformats.org/markup-compatibility/2006">
              <mc:Choice xmlns:v="urn:schemas-microsoft-com:vml" Requires="v">
                <p:oleObj name="Visio" r:id="rId2" imgW="6039008" imgH="4299702" progId="Visio.Drawing.6">
                  <p:embed/>
                </p:oleObj>
              </mc:Choice>
              <mc:Fallback>
                <p:oleObj name="Visio" r:id="rId2" imgW="6039008" imgH="4299702" progId="Visio.Drawing.6">
                  <p:embed/>
                  <p:pic>
                    <p:nvPicPr>
                      <p:cNvPr id="174104" name="Object 24">
                        <a:extLst>
                          <a:ext uri="{FF2B5EF4-FFF2-40B4-BE49-F238E27FC236}">
                            <a16:creationId xmlns:a16="http://schemas.microsoft.com/office/drawing/2014/main" id="{F20DC6D8-434E-4A4A-8F83-71C29AADC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514600"/>
                        <a:ext cx="54102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0423B0-007A-47DF-B45B-A1AE8E90AB95}"/>
              </a:ext>
            </a:extLst>
          </p:cNvPr>
          <p:cNvSpPr>
            <a:spLocks noGrp="1"/>
          </p:cNvSpPr>
          <p:nvPr>
            <p:ph type="sldNum" sz="quarter" idx="12"/>
          </p:nvPr>
        </p:nvSpPr>
        <p:spPr/>
        <p:txBody>
          <a:bodyPr/>
          <a:lstStyle/>
          <a:p>
            <a:fld id="{D9C2AF6B-DD4D-4CCD-9EF0-A817D7F2284D}" type="slidenum">
              <a:rPr lang="en-US" altLang="en-US"/>
              <a:pPr/>
              <a:t>36</a:t>
            </a:fld>
            <a:endParaRPr lang="en-US" altLang="en-US"/>
          </a:p>
        </p:txBody>
      </p:sp>
      <p:sp>
        <p:nvSpPr>
          <p:cNvPr id="158722" name="Rectangle 2">
            <a:extLst>
              <a:ext uri="{FF2B5EF4-FFF2-40B4-BE49-F238E27FC236}">
                <a16:creationId xmlns:a16="http://schemas.microsoft.com/office/drawing/2014/main" id="{1E42FC3B-D7E4-482D-913F-A190A66319AD}"/>
              </a:ext>
            </a:extLst>
          </p:cNvPr>
          <p:cNvSpPr>
            <a:spLocks noGrp="1" noChangeArrowheads="1"/>
          </p:cNvSpPr>
          <p:nvPr>
            <p:ph type="title"/>
          </p:nvPr>
        </p:nvSpPr>
        <p:spPr/>
        <p:txBody>
          <a:bodyPr/>
          <a:lstStyle/>
          <a:p>
            <a:r>
              <a:rPr lang="en-US" altLang="en-US"/>
              <a:t>Strict Integrity Policy</a:t>
            </a:r>
          </a:p>
        </p:txBody>
      </p:sp>
      <p:sp>
        <p:nvSpPr>
          <p:cNvPr id="158723" name="Rectangle 3">
            <a:extLst>
              <a:ext uri="{FF2B5EF4-FFF2-40B4-BE49-F238E27FC236}">
                <a16:creationId xmlns:a16="http://schemas.microsoft.com/office/drawing/2014/main" id="{F0DD9BDF-F6DE-4EC8-888B-47EB8F066BD5}"/>
              </a:ext>
            </a:extLst>
          </p:cNvPr>
          <p:cNvSpPr>
            <a:spLocks noGrp="1" noChangeArrowheads="1"/>
          </p:cNvSpPr>
          <p:nvPr>
            <p:ph type="body" idx="1"/>
          </p:nvPr>
        </p:nvSpPr>
        <p:spPr/>
        <p:txBody>
          <a:bodyPr/>
          <a:lstStyle/>
          <a:p>
            <a:pPr>
              <a:lnSpc>
                <a:spcPct val="90000"/>
              </a:lnSpc>
            </a:pPr>
            <a:r>
              <a:rPr lang="en-US" altLang="en-US" sz="2400"/>
              <a:t>When most people refer to the Biba model they are actually referring to the strict integrity model. </a:t>
            </a:r>
          </a:p>
          <a:p>
            <a:pPr>
              <a:lnSpc>
                <a:spcPct val="90000"/>
              </a:lnSpc>
            </a:pPr>
            <a:r>
              <a:rPr lang="en-US" altLang="en-US" sz="2400"/>
              <a:t>This policy is the most common policy that used from the model. </a:t>
            </a:r>
          </a:p>
          <a:p>
            <a:pPr>
              <a:lnSpc>
                <a:spcPct val="90000"/>
              </a:lnSpc>
            </a:pPr>
            <a:r>
              <a:rPr lang="en-US" altLang="en-US" sz="2400"/>
              <a:t>The strict integrity policy enforces “no write-up” and “no read-down” on the data in the system, which is the opposite of the Bell-LaPadula model. </a:t>
            </a:r>
          </a:p>
          <a:p>
            <a:pPr>
              <a:lnSpc>
                <a:spcPct val="90000"/>
              </a:lnSpc>
            </a:pPr>
            <a:r>
              <a:rPr lang="en-US" altLang="en-US" sz="2400"/>
              <a:t>This policy restricts the contamination of data at higher level, since a subject is only allowed to modify data at their level or at a lower level.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2C3966D-7391-4088-9429-F6DA1634A904}"/>
              </a:ext>
            </a:extLst>
          </p:cNvPr>
          <p:cNvSpPr>
            <a:spLocks noGrp="1"/>
          </p:cNvSpPr>
          <p:nvPr>
            <p:ph type="sldNum" sz="quarter" idx="12"/>
          </p:nvPr>
        </p:nvSpPr>
        <p:spPr/>
        <p:txBody>
          <a:bodyPr/>
          <a:lstStyle/>
          <a:p>
            <a:fld id="{B6C5F20C-F168-4A3E-AA9A-A5EC48907329}" type="slidenum">
              <a:rPr lang="en-US" altLang="en-US"/>
              <a:pPr/>
              <a:t>37</a:t>
            </a:fld>
            <a:endParaRPr lang="en-US" altLang="en-US"/>
          </a:p>
        </p:txBody>
      </p:sp>
      <p:sp>
        <p:nvSpPr>
          <p:cNvPr id="192514" name="Rectangle 2">
            <a:extLst>
              <a:ext uri="{FF2B5EF4-FFF2-40B4-BE49-F238E27FC236}">
                <a16:creationId xmlns:a16="http://schemas.microsoft.com/office/drawing/2014/main" id="{A5B481A1-42E2-40A6-8FAD-5A551D5D9604}"/>
              </a:ext>
            </a:extLst>
          </p:cNvPr>
          <p:cNvSpPr>
            <a:spLocks noGrp="1" noChangeArrowheads="1"/>
          </p:cNvSpPr>
          <p:nvPr>
            <p:ph type="title"/>
          </p:nvPr>
        </p:nvSpPr>
        <p:spPr/>
        <p:txBody>
          <a:bodyPr/>
          <a:lstStyle/>
          <a:p>
            <a:r>
              <a:rPr lang="en-US" altLang="en-US"/>
              <a:t>Strict Integrity Policy</a:t>
            </a:r>
          </a:p>
        </p:txBody>
      </p:sp>
      <p:sp>
        <p:nvSpPr>
          <p:cNvPr id="192515" name="Rectangle 3">
            <a:extLst>
              <a:ext uri="{FF2B5EF4-FFF2-40B4-BE49-F238E27FC236}">
                <a16:creationId xmlns:a16="http://schemas.microsoft.com/office/drawing/2014/main" id="{7D64F9CD-B694-4C5F-B146-803C86B35FA3}"/>
              </a:ext>
            </a:extLst>
          </p:cNvPr>
          <p:cNvSpPr>
            <a:spLocks noGrp="1" noChangeArrowheads="1"/>
          </p:cNvSpPr>
          <p:nvPr>
            <p:ph type="body" idx="1"/>
          </p:nvPr>
        </p:nvSpPr>
        <p:spPr/>
        <p:txBody>
          <a:bodyPr/>
          <a:lstStyle/>
          <a:p>
            <a:pPr>
              <a:lnSpc>
                <a:spcPct val="90000"/>
              </a:lnSpc>
            </a:pPr>
            <a:r>
              <a:rPr lang="en-US" altLang="en-US" sz="2400"/>
              <a:t>The “no write-up” is essential, since it limits the damage that can be done by malicious objects in the system.  For instance, “no write-up” limits the amount of damage that can be done by a trojan horse in the system.  The trojan horse would only be able to write to objects at it integrity level or lower.  This is important because it limits the damage that can be done to the operating system.</a:t>
            </a:r>
          </a:p>
          <a:p>
            <a:pPr>
              <a:lnSpc>
                <a:spcPct val="90000"/>
              </a:lnSpc>
            </a:pPr>
            <a:r>
              <a:rPr lang="en-US" altLang="en-US" sz="2400"/>
              <a:t>The “no read-down” prevents a trust subject from being contaminated by a less trusted object.</a:t>
            </a:r>
          </a:p>
          <a:p>
            <a:pPr>
              <a:lnSpc>
                <a:spcPct val="90000"/>
              </a:lnSpc>
              <a:buFont typeface="Wingdings" panose="05000000000000000000" pitchFamily="2" charset="2"/>
              <a:buNone/>
            </a:pPr>
            <a:endParaRPr lang="en-US"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3A447-050B-449F-9CC0-45FC056CBC05}"/>
              </a:ext>
            </a:extLst>
          </p:cNvPr>
          <p:cNvSpPr>
            <a:spLocks noGrp="1"/>
          </p:cNvSpPr>
          <p:nvPr>
            <p:ph type="sldNum" sz="quarter" idx="12"/>
          </p:nvPr>
        </p:nvSpPr>
        <p:spPr/>
        <p:txBody>
          <a:bodyPr/>
          <a:lstStyle/>
          <a:p>
            <a:fld id="{DD6793B8-C183-4307-9FB7-7F2B5972C4AF}" type="slidenum">
              <a:rPr lang="en-US" altLang="en-US"/>
              <a:pPr/>
              <a:t>38</a:t>
            </a:fld>
            <a:endParaRPr lang="en-US" altLang="en-US"/>
          </a:p>
        </p:txBody>
      </p:sp>
      <p:sp>
        <p:nvSpPr>
          <p:cNvPr id="159746" name="Rectangle 2">
            <a:extLst>
              <a:ext uri="{FF2B5EF4-FFF2-40B4-BE49-F238E27FC236}">
                <a16:creationId xmlns:a16="http://schemas.microsoft.com/office/drawing/2014/main" id="{542D48A8-3E6A-48ED-A071-9710CF5DBEAC}"/>
              </a:ext>
            </a:extLst>
          </p:cNvPr>
          <p:cNvSpPr>
            <a:spLocks noGrp="1" noChangeArrowheads="1"/>
          </p:cNvSpPr>
          <p:nvPr>
            <p:ph type="title"/>
          </p:nvPr>
        </p:nvSpPr>
        <p:spPr/>
        <p:txBody>
          <a:bodyPr/>
          <a:lstStyle/>
          <a:p>
            <a:r>
              <a:rPr lang="en-US" altLang="en-US" sz="3400"/>
              <a:t>Low-Watermark Policy for Subjects</a:t>
            </a:r>
          </a:p>
        </p:txBody>
      </p:sp>
      <p:sp>
        <p:nvSpPr>
          <p:cNvPr id="159747" name="Rectangle 3">
            <a:extLst>
              <a:ext uri="{FF2B5EF4-FFF2-40B4-BE49-F238E27FC236}">
                <a16:creationId xmlns:a16="http://schemas.microsoft.com/office/drawing/2014/main" id="{C8FD9027-4BBE-4FFD-B843-52978E97B4CB}"/>
              </a:ext>
            </a:extLst>
          </p:cNvPr>
          <p:cNvSpPr>
            <a:spLocks noGrp="1" noChangeArrowheads="1"/>
          </p:cNvSpPr>
          <p:nvPr>
            <p:ph type="body" idx="1"/>
          </p:nvPr>
        </p:nvSpPr>
        <p:spPr/>
        <p:txBody>
          <a:bodyPr/>
          <a:lstStyle/>
          <a:p>
            <a:pPr marL="571500" indent="-571500">
              <a:lnSpc>
                <a:spcPct val="90000"/>
              </a:lnSpc>
            </a:pPr>
            <a:r>
              <a:rPr lang="en-US" altLang="en-US" sz="2600"/>
              <a:t>The low-watermark policy for subjects is a relaxed “no read-down”.</a:t>
            </a:r>
          </a:p>
          <a:p>
            <a:pPr marL="571500" indent="-571500">
              <a:lnSpc>
                <a:spcPct val="90000"/>
              </a:lnSpc>
            </a:pPr>
            <a:r>
              <a:rPr lang="en-US" altLang="en-US" sz="2600"/>
              <a:t>The low-watermark policy for subjects contains these following rules:</a:t>
            </a:r>
          </a:p>
          <a:p>
            <a:pPr marL="966788" lvl="1" indent="-495300">
              <a:lnSpc>
                <a:spcPct val="90000"/>
              </a:lnSpc>
              <a:buFont typeface="Wingdings" panose="05000000000000000000" pitchFamily="2" charset="2"/>
              <a:buAutoNum type="arabicPeriod"/>
            </a:pPr>
            <a:r>
              <a:rPr lang="en-US" altLang="en-US" sz="2000" b="1"/>
              <a:t>Integrity Star Property:</a:t>
            </a:r>
            <a:r>
              <a:rPr lang="en-US" altLang="en-US" sz="2000" i="1"/>
              <a:t> </a:t>
            </a:r>
            <a:r>
              <a:rPr lang="en-US" altLang="en-US" sz="2200" i="1"/>
              <a:t>s </a:t>
            </a:r>
            <a:r>
              <a:rPr lang="en-US" altLang="en-US" sz="2200" i="1">
                <a:latin typeface="Lucida Sans Unicode" panose="020B0602030504020204" pitchFamily="34" charset="0"/>
              </a:rPr>
              <a:t>∈</a:t>
            </a:r>
            <a:r>
              <a:rPr lang="en-US" altLang="en-US" sz="2200" i="1"/>
              <a:t>  S</a:t>
            </a:r>
            <a:r>
              <a:rPr lang="en-US" altLang="en-US" sz="2200"/>
              <a:t> can modify </a:t>
            </a:r>
            <a:r>
              <a:rPr lang="en-US" altLang="en-US" sz="2200" i="1"/>
              <a:t>o</a:t>
            </a:r>
            <a:r>
              <a:rPr lang="en-US" altLang="en-US" sz="2200" i="1">
                <a:latin typeface="Lucida Sans Unicode" panose="020B0602030504020204" pitchFamily="34" charset="0"/>
              </a:rPr>
              <a:t>∈</a:t>
            </a:r>
            <a:r>
              <a:rPr lang="en-US" altLang="en-US" sz="2200" i="1"/>
              <a:t>  O</a:t>
            </a:r>
            <a:r>
              <a:rPr lang="en-US" altLang="en-US" sz="2200"/>
              <a:t> if and only if </a:t>
            </a:r>
            <a:r>
              <a:rPr lang="en-US" altLang="en-US" sz="2200" i="1"/>
              <a:t>i(o) ≤  i(s)  </a:t>
            </a:r>
            <a:r>
              <a:rPr lang="en-US" altLang="en-US" sz="2200"/>
              <a:t>(“no write-up”).</a:t>
            </a:r>
          </a:p>
          <a:p>
            <a:pPr marL="966788" lvl="1" indent="-495300">
              <a:lnSpc>
                <a:spcPct val="90000"/>
              </a:lnSpc>
              <a:buFont typeface="Wingdings" panose="05000000000000000000" pitchFamily="2" charset="2"/>
              <a:buAutoNum type="arabicPeriod"/>
            </a:pPr>
            <a:r>
              <a:rPr lang="en-US" altLang="en-US" sz="2200"/>
              <a:t>A subject may examine any object.  If </a:t>
            </a:r>
            <a:r>
              <a:rPr lang="en-US" altLang="en-US" sz="2200" i="1"/>
              <a:t>s </a:t>
            </a:r>
            <a:r>
              <a:rPr lang="en-US" altLang="en-US" sz="2200" i="1">
                <a:latin typeface="Lucida Sans Unicode" panose="020B0602030504020204" pitchFamily="34" charset="0"/>
              </a:rPr>
              <a:t>∈</a:t>
            </a:r>
            <a:r>
              <a:rPr lang="en-US" altLang="en-US" sz="2200" i="1"/>
              <a:t> S</a:t>
            </a:r>
            <a:r>
              <a:rPr lang="en-US" altLang="en-US" sz="2200"/>
              <a:t> examines </a:t>
            </a:r>
            <a:r>
              <a:rPr lang="en-US" altLang="en-US" sz="2200" i="1"/>
              <a:t>o </a:t>
            </a:r>
            <a:r>
              <a:rPr lang="en-US" altLang="en-US" sz="2200" i="1">
                <a:latin typeface="Lucida Sans Unicode" panose="020B0602030504020204" pitchFamily="34" charset="0"/>
              </a:rPr>
              <a:t>∈</a:t>
            </a:r>
            <a:r>
              <a:rPr lang="en-US" altLang="en-US" sz="2200" i="1"/>
              <a:t> O</a:t>
            </a:r>
            <a:r>
              <a:rPr lang="en-US" altLang="en-US" sz="2200"/>
              <a:t> then </a:t>
            </a:r>
            <a:r>
              <a:rPr lang="en-US" altLang="en-US" sz="2200" i="1"/>
              <a:t>i′(s) = min(i(s),i(o)),</a:t>
            </a:r>
            <a:r>
              <a:rPr lang="en-US" altLang="en-US" sz="2200"/>
              <a:t> where </a:t>
            </a:r>
            <a:r>
              <a:rPr lang="en-US" altLang="en-US" sz="2200" i="1"/>
              <a:t>i′(s)</a:t>
            </a:r>
            <a:r>
              <a:rPr lang="en-US" altLang="en-US" sz="2200"/>
              <a:t> is the subjects integrity level after the read. </a:t>
            </a:r>
          </a:p>
          <a:p>
            <a:pPr marL="966788" lvl="1" indent="-495300">
              <a:lnSpc>
                <a:spcPct val="90000"/>
              </a:lnSpc>
              <a:buFont typeface="Wingdings" panose="05000000000000000000" pitchFamily="2" charset="2"/>
              <a:buAutoNum type="arabicPeriod"/>
            </a:pPr>
            <a:r>
              <a:rPr lang="en-US" altLang="en-US" sz="2000" b="1"/>
              <a:t>Invocation Property:</a:t>
            </a:r>
            <a:r>
              <a:rPr lang="en-US" altLang="en-US" sz="2000" i="1"/>
              <a:t> </a:t>
            </a:r>
            <a:r>
              <a:rPr lang="en-US" altLang="en-US" sz="2200" i="1"/>
              <a:t>s</a:t>
            </a:r>
            <a:r>
              <a:rPr lang="en-US" altLang="en-US" sz="2200" i="1">
                <a:latin typeface="Lucida Sans Unicode" panose="020B0602030504020204" pitchFamily="34" charset="0"/>
              </a:rPr>
              <a:t>₁∈</a:t>
            </a:r>
            <a:r>
              <a:rPr lang="en-US" altLang="en-US" sz="2200" i="1"/>
              <a:t> S</a:t>
            </a:r>
            <a:r>
              <a:rPr lang="en-US" altLang="en-US" sz="2200"/>
              <a:t> can invoke </a:t>
            </a:r>
            <a:r>
              <a:rPr lang="en-US" altLang="en-US" sz="2200" i="1"/>
              <a:t>s</a:t>
            </a:r>
            <a:r>
              <a:rPr lang="en-US" altLang="en-US" sz="2200" i="1">
                <a:latin typeface="Lucida Sans Unicode" panose="020B0602030504020204" pitchFamily="34" charset="0"/>
              </a:rPr>
              <a:t>₂ ∈</a:t>
            </a:r>
            <a:r>
              <a:rPr lang="en-US" altLang="en-US" sz="2200" i="1"/>
              <a:t> S</a:t>
            </a:r>
            <a:r>
              <a:rPr lang="en-US" altLang="en-US" sz="2200"/>
              <a:t> if and only if </a:t>
            </a:r>
            <a:r>
              <a:rPr lang="en-US" altLang="en-US" sz="2200" i="1"/>
              <a:t>i(s</a:t>
            </a:r>
            <a:r>
              <a:rPr lang="en-US" altLang="en-US" sz="2200" i="1">
                <a:latin typeface="Lucida Sans Unicode" panose="020B0602030504020204" pitchFamily="34" charset="0"/>
              </a:rPr>
              <a:t>₂</a:t>
            </a:r>
            <a:r>
              <a:rPr lang="en-US" altLang="en-US" sz="2200" i="1"/>
              <a:t>) ≤ i(s</a:t>
            </a:r>
            <a:r>
              <a:rPr lang="en-US" altLang="en-US" sz="2200" i="1">
                <a:latin typeface="Lucida Sans Unicode" panose="020B0602030504020204" pitchFamily="34" charset="0"/>
              </a:rPr>
              <a:t>₁</a:t>
            </a:r>
            <a:r>
              <a:rPr lang="en-US" altLang="en-US" sz="2200" i="1"/>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9747">
                                            <p:txEl>
                                              <p:pRg st="2" end="2"/>
                                            </p:txEl>
                                          </p:spTgt>
                                        </p:tgtEl>
                                        <p:attrNameLst>
                                          <p:attrName>style.visibility</p:attrName>
                                        </p:attrNameLst>
                                      </p:cBhvr>
                                      <p:to>
                                        <p:strVal val="visible"/>
                                      </p:to>
                                    </p:set>
                                    <p:anim calcmode="lin" valueType="num">
                                      <p:cBhvr additive="base">
                                        <p:cTn id="7" dur="500" fill="hold"/>
                                        <p:tgtEl>
                                          <p:spTgt spid="159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9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9747">
                                            <p:txEl>
                                              <p:pRg st="3" end="3"/>
                                            </p:txEl>
                                          </p:spTgt>
                                        </p:tgtEl>
                                        <p:attrNameLst>
                                          <p:attrName>style.visibility</p:attrName>
                                        </p:attrNameLst>
                                      </p:cBhvr>
                                      <p:to>
                                        <p:strVal val="visible"/>
                                      </p:to>
                                    </p:set>
                                    <p:anim calcmode="lin" valueType="num">
                                      <p:cBhvr additive="base">
                                        <p:cTn id="13" dur="500" fill="hold"/>
                                        <p:tgtEl>
                                          <p:spTgt spid="1597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9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59747">
                                            <p:txEl>
                                              <p:pRg st="4" end="4"/>
                                            </p:txEl>
                                          </p:spTgt>
                                        </p:tgtEl>
                                        <p:attrNameLst>
                                          <p:attrName>style.visibility</p:attrName>
                                        </p:attrNameLst>
                                      </p:cBhvr>
                                      <p:to>
                                        <p:strVal val="visible"/>
                                      </p:to>
                                    </p:set>
                                    <p:anim calcmode="lin" valueType="num">
                                      <p:cBhvr additive="base">
                                        <p:cTn id="19" dur="500" fill="hold"/>
                                        <p:tgtEl>
                                          <p:spTgt spid="15974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9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7B8464C-3E18-404E-ACCD-A48E8A0C88F7}"/>
              </a:ext>
            </a:extLst>
          </p:cNvPr>
          <p:cNvSpPr>
            <a:spLocks noGrp="1"/>
          </p:cNvSpPr>
          <p:nvPr>
            <p:ph type="sldNum" sz="quarter" idx="12"/>
          </p:nvPr>
        </p:nvSpPr>
        <p:spPr/>
        <p:txBody>
          <a:bodyPr/>
          <a:lstStyle/>
          <a:p>
            <a:fld id="{F4771AF4-0878-4F4B-B918-87D5261A386C}" type="slidenum">
              <a:rPr lang="en-US" altLang="en-US"/>
              <a:pPr/>
              <a:t>39</a:t>
            </a:fld>
            <a:endParaRPr lang="en-US" altLang="en-US"/>
          </a:p>
        </p:txBody>
      </p:sp>
      <p:sp>
        <p:nvSpPr>
          <p:cNvPr id="177156" name="Rectangle 4">
            <a:extLst>
              <a:ext uri="{FF2B5EF4-FFF2-40B4-BE49-F238E27FC236}">
                <a16:creationId xmlns:a16="http://schemas.microsoft.com/office/drawing/2014/main" id="{F7247480-6EC2-4066-B965-3723A137DFB6}"/>
              </a:ext>
            </a:extLst>
          </p:cNvPr>
          <p:cNvSpPr>
            <a:spLocks noGrp="1" noChangeArrowheads="1"/>
          </p:cNvSpPr>
          <p:nvPr>
            <p:ph type="title"/>
          </p:nvPr>
        </p:nvSpPr>
        <p:spPr/>
        <p:txBody>
          <a:bodyPr/>
          <a:lstStyle/>
          <a:p>
            <a:r>
              <a:rPr lang="en-US" altLang="en-US" sz="3400" dirty="0">
                <a:solidFill>
                  <a:schemeClr val="bg1"/>
                </a:solidFill>
              </a:rPr>
              <a:t>Low-watermark Policy for Subjects</a:t>
            </a:r>
          </a:p>
        </p:txBody>
      </p:sp>
      <p:pic>
        <p:nvPicPr>
          <p:cNvPr id="177158" name="Picture 6">
            <a:extLst>
              <a:ext uri="{FF2B5EF4-FFF2-40B4-BE49-F238E27FC236}">
                <a16:creationId xmlns:a16="http://schemas.microsoft.com/office/drawing/2014/main" id="{D6470B1C-98FE-41B7-9B6E-899D6D88274B}"/>
              </a:ext>
            </a:extLst>
          </p:cNvPr>
          <p:cNvPicPr>
            <a:picLocks noGrp="1" noChangeAspect="1" noChangeArrowheads="1"/>
          </p:cNvPicPr>
          <p:nvPr>
            <p:ph sz="half" idx="1"/>
          </p:nvPr>
        </p:nvPicPr>
        <p:blipFill>
          <a:blip r:embed="rId2">
            <a:lum contrast="20000"/>
            <a:extLst>
              <a:ext uri="{28A0092B-C50C-407E-A947-70E740481C1C}">
                <a14:useLocalDpi xmlns:a14="http://schemas.microsoft.com/office/drawing/2010/main" val="0"/>
              </a:ext>
            </a:extLst>
          </a:blip>
          <a:srcRect/>
          <a:stretch>
            <a:fillRect/>
          </a:stretch>
        </p:blipFill>
        <p:spPr>
          <a:xfrm>
            <a:off x="3048000" y="1981201"/>
            <a:ext cx="6172200" cy="3167063"/>
          </a:xfrm>
          <a:noFill/>
        </p:spPr>
      </p:pic>
      <p:sp>
        <p:nvSpPr>
          <p:cNvPr id="177159" name="Rectangle 7">
            <a:extLst>
              <a:ext uri="{FF2B5EF4-FFF2-40B4-BE49-F238E27FC236}">
                <a16:creationId xmlns:a16="http://schemas.microsoft.com/office/drawing/2014/main" id="{F0790732-B56D-41BE-A9E1-1D18618D7387}"/>
              </a:ext>
            </a:extLst>
          </p:cNvPr>
          <p:cNvSpPr>
            <a:spLocks noGrp="1" noChangeArrowheads="1"/>
          </p:cNvSpPr>
          <p:nvPr>
            <p:ph type="body" sz="half" idx="2"/>
          </p:nvPr>
        </p:nvSpPr>
        <p:spPr>
          <a:xfrm>
            <a:off x="2090738" y="5562600"/>
            <a:ext cx="8001000" cy="457200"/>
          </a:xfrm>
        </p:spPr>
        <p:txBody>
          <a:bodyPr/>
          <a:lstStyle/>
          <a:p>
            <a:pPr>
              <a:buFont typeface="Wingdings" panose="05000000000000000000" pitchFamily="2" charset="2"/>
              <a:buNone/>
            </a:pPr>
            <a:r>
              <a:rPr lang="en-US" altLang="en-US" sz="2000" dirty="0">
                <a:solidFill>
                  <a:schemeClr val="bg1"/>
                </a:solidFill>
              </a:rPr>
              <a:t>			circle = subject, square = object</a:t>
            </a:r>
          </a:p>
          <a:p>
            <a:pPr>
              <a:buFont typeface="Wingdings" panose="05000000000000000000" pitchFamily="2" charset="2"/>
              <a:buNone/>
            </a:pPr>
            <a:endParaRPr lang="en-US" altLang="en-US" sz="2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4D4E-C62C-4A11-A2AB-F4AB109AF8F0}"/>
              </a:ext>
            </a:extLst>
          </p:cNvPr>
          <p:cNvSpPr>
            <a:spLocks noGrp="1"/>
          </p:cNvSpPr>
          <p:nvPr>
            <p:ph type="title"/>
          </p:nvPr>
        </p:nvSpPr>
        <p:spPr/>
        <p:txBody>
          <a:bodyPr>
            <a:normAutofit/>
          </a:bodyPr>
          <a:lstStyle/>
          <a:p>
            <a:r>
              <a:rPr lang="en-US" sz="4000" dirty="0"/>
              <a:t>Data Integrity in Our Lives</a:t>
            </a:r>
          </a:p>
        </p:txBody>
      </p:sp>
      <p:sp>
        <p:nvSpPr>
          <p:cNvPr id="3" name="Content Placeholder 2">
            <a:extLst>
              <a:ext uri="{FF2B5EF4-FFF2-40B4-BE49-F238E27FC236}">
                <a16:creationId xmlns:a16="http://schemas.microsoft.com/office/drawing/2014/main" id="{5A3BB20D-5F0D-4435-8CFA-1A52B9D37572}"/>
              </a:ext>
            </a:extLst>
          </p:cNvPr>
          <p:cNvSpPr>
            <a:spLocks noGrp="1"/>
          </p:cNvSpPr>
          <p:nvPr>
            <p:ph sz="half" idx="1"/>
          </p:nvPr>
        </p:nvSpPr>
        <p:spPr/>
        <p:txBody>
          <a:bodyPr>
            <a:normAutofit/>
          </a:bodyPr>
          <a:lstStyle/>
          <a:p>
            <a:r>
              <a:rPr lang="en-US" sz="3000" dirty="0"/>
              <a:t>Financial Transactions</a:t>
            </a:r>
          </a:p>
          <a:p>
            <a:pPr marL="569913" lvl="1" indent="-227013">
              <a:spcAft>
                <a:spcPts val="900"/>
              </a:spcAft>
              <a:buFont typeface="Wingdings" panose="05000000000000000000" pitchFamily="2" charset="2"/>
              <a:buChar char="Ø"/>
            </a:pPr>
            <a:r>
              <a:rPr lang="en-US" sz="2600" dirty="0"/>
              <a:t>Brokerage</a:t>
            </a:r>
          </a:p>
          <a:p>
            <a:r>
              <a:rPr lang="en-US" sz="3000" dirty="0"/>
              <a:t>Sales</a:t>
            </a:r>
          </a:p>
          <a:p>
            <a:pPr marL="569913" lvl="1" indent="-227013">
              <a:spcAft>
                <a:spcPts val="900"/>
              </a:spcAft>
              <a:buFont typeface="Wingdings" panose="05000000000000000000" pitchFamily="2" charset="2"/>
              <a:buChar char="Ø"/>
            </a:pPr>
            <a:r>
              <a:rPr lang="en-US" sz="2600" dirty="0"/>
              <a:t>On-line and in-store</a:t>
            </a:r>
          </a:p>
          <a:p>
            <a:r>
              <a:rPr lang="en-US" sz="2800" dirty="0"/>
              <a:t>Ransomware attack</a:t>
            </a:r>
          </a:p>
          <a:p>
            <a:pPr marL="569913" lvl="1" indent="-227013">
              <a:spcAft>
                <a:spcPts val="900"/>
              </a:spcAft>
              <a:buFont typeface="Wingdings" panose="05000000000000000000" pitchFamily="2" charset="2"/>
              <a:buChar char="Ø"/>
            </a:pPr>
            <a:r>
              <a:rPr lang="en-US" sz="2400" dirty="0"/>
              <a:t>Colonial Pipeline</a:t>
            </a:r>
          </a:p>
        </p:txBody>
      </p:sp>
      <p:sp>
        <p:nvSpPr>
          <p:cNvPr id="5" name="Content Placeholder 4">
            <a:extLst>
              <a:ext uri="{FF2B5EF4-FFF2-40B4-BE49-F238E27FC236}">
                <a16:creationId xmlns:a16="http://schemas.microsoft.com/office/drawing/2014/main" id="{07DBA1A1-BEF8-42F9-9BF4-5D42A95404B3}"/>
              </a:ext>
            </a:extLst>
          </p:cNvPr>
          <p:cNvSpPr>
            <a:spLocks noGrp="1"/>
          </p:cNvSpPr>
          <p:nvPr>
            <p:ph sz="half" idx="2"/>
          </p:nvPr>
        </p:nvSpPr>
        <p:spPr/>
        <p:txBody>
          <a:bodyPr>
            <a:normAutofit/>
          </a:bodyPr>
          <a:lstStyle/>
          <a:p>
            <a:r>
              <a:rPr lang="en-US" sz="3000" dirty="0"/>
              <a:t>Maintenance Records</a:t>
            </a:r>
          </a:p>
          <a:p>
            <a:pPr marL="569913" lvl="1" indent="-227013">
              <a:spcAft>
                <a:spcPts val="900"/>
              </a:spcAft>
              <a:buFont typeface="Wingdings" panose="05000000000000000000" pitchFamily="2" charset="2"/>
              <a:buChar char="Ø"/>
            </a:pPr>
            <a:r>
              <a:rPr lang="en-US" sz="2600" dirty="0"/>
              <a:t>Scheduled auto service</a:t>
            </a:r>
          </a:p>
          <a:p>
            <a:pPr marL="569913" lvl="1" indent="-227013">
              <a:spcAft>
                <a:spcPts val="900"/>
              </a:spcAft>
              <a:buFont typeface="Wingdings" panose="05000000000000000000" pitchFamily="2" charset="2"/>
              <a:buChar char="Ø"/>
            </a:pPr>
            <a:r>
              <a:rPr lang="en-US" sz="2600" dirty="0"/>
              <a:t>Aircraft repair</a:t>
            </a:r>
          </a:p>
          <a:p>
            <a:r>
              <a:rPr lang="en-US" sz="3000" dirty="0"/>
              <a:t>Healthcare Records</a:t>
            </a:r>
          </a:p>
          <a:p>
            <a:pPr marL="569913" lvl="1" indent="-227013">
              <a:spcAft>
                <a:spcPts val="900"/>
              </a:spcAft>
              <a:buFont typeface="Wingdings" panose="05000000000000000000" pitchFamily="2" charset="2"/>
              <a:buChar char="Ø"/>
            </a:pPr>
            <a:r>
              <a:rPr lang="en-US" sz="2600" dirty="0"/>
              <a:t>Vaccination card</a:t>
            </a:r>
          </a:p>
          <a:p>
            <a:pPr marL="569913" lvl="1" indent="-227013">
              <a:spcAft>
                <a:spcPts val="900"/>
              </a:spcAft>
              <a:buFont typeface="Wingdings" panose="05000000000000000000" pitchFamily="2" charset="2"/>
              <a:buChar char="Ø"/>
            </a:pPr>
            <a:r>
              <a:rPr lang="en-US" sz="2600" dirty="0"/>
              <a:t>Vaccine passport</a:t>
            </a:r>
          </a:p>
          <a:p>
            <a:pPr marL="569913" lvl="1" indent="-227013">
              <a:spcAft>
                <a:spcPts val="900"/>
              </a:spcAft>
              <a:buFont typeface="Wingdings" panose="05000000000000000000" pitchFamily="2" charset="2"/>
              <a:buChar char="Ø"/>
            </a:pPr>
            <a:endParaRPr lang="en-US" sz="2400" dirty="0"/>
          </a:p>
        </p:txBody>
      </p:sp>
    </p:spTree>
    <p:extLst>
      <p:ext uri="{BB962C8B-B14F-4D97-AF65-F5344CB8AC3E}">
        <p14:creationId xmlns:p14="http://schemas.microsoft.com/office/powerpoint/2010/main" val="1771006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77742BA-7E01-4C6C-9E25-900042A38A24}"/>
              </a:ext>
            </a:extLst>
          </p:cNvPr>
          <p:cNvSpPr>
            <a:spLocks noGrp="1"/>
          </p:cNvSpPr>
          <p:nvPr>
            <p:ph type="sldNum" sz="quarter" idx="12"/>
          </p:nvPr>
        </p:nvSpPr>
        <p:spPr/>
        <p:txBody>
          <a:bodyPr/>
          <a:lstStyle/>
          <a:p>
            <a:fld id="{AC6C9FD6-05D5-4853-BABF-71AB7F635158}" type="slidenum">
              <a:rPr lang="en-US" altLang="en-US"/>
              <a:pPr/>
              <a:t>40</a:t>
            </a:fld>
            <a:endParaRPr lang="en-US" altLang="en-US"/>
          </a:p>
        </p:txBody>
      </p:sp>
      <p:sp>
        <p:nvSpPr>
          <p:cNvPr id="160770" name="Rectangle 2">
            <a:extLst>
              <a:ext uri="{FF2B5EF4-FFF2-40B4-BE49-F238E27FC236}">
                <a16:creationId xmlns:a16="http://schemas.microsoft.com/office/drawing/2014/main" id="{709B94B3-FFD4-4A4B-9200-A0BE8272F566}"/>
              </a:ext>
            </a:extLst>
          </p:cNvPr>
          <p:cNvSpPr>
            <a:spLocks noGrp="1" noChangeArrowheads="1"/>
          </p:cNvSpPr>
          <p:nvPr>
            <p:ph type="title"/>
          </p:nvPr>
        </p:nvSpPr>
        <p:spPr/>
        <p:txBody>
          <a:bodyPr/>
          <a:lstStyle/>
          <a:p>
            <a:r>
              <a:rPr lang="en-US" altLang="en-US" sz="3400"/>
              <a:t>Low-Watermark Policy for Subjects</a:t>
            </a:r>
          </a:p>
        </p:txBody>
      </p:sp>
      <p:sp>
        <p:nvSpPr>
          <p:cNvPr id="160771" name="Rectangle 3">
            <a:extLst>
              <a:ext uri="{FF2B5EF4-FFF2-40B4-BE49-F238E27FC236}">
                <a16:creationId xmlns:a16="http://schemas.microsoft.com/office/drawing/2014/main" id="{7C596EA3-F76B-410D-80C5-A0D1E8D33E24}"/>
              </a:ext>
            </a:extLst>
          </p:cNvPr>
          <p:cNvSpPr>
            <a:spLocks noGrp="1" noChangeArrowheads="1"/>
          </p:cNvSpPr>
          <p:nvPr>
            <p:ph type="body" idx="1"/>
          </p:nvPr>
        </p:nvSpPr>
        <p:spPr/>
        <p:txBody>
          <a:bodyPr/>
          <a:lstStyle/>
          <a:p>
            <a:pPr>
              <a:lnSpc>
                <a:spcPct val="80000"/>
              </a:lnSpc>
            </a:pPr>
            <a:r>
              <a:rPr lang="en-US" altLang="en-US" sz="2200"/>
              <a:t>The low-watermark policy for subjects does nothing to restrict a subject from reading objects.</a:t>
            </a:r>
          </a:p>
          <a:p>
            <a:pPr>
              <a:lnSpc>
                <a:spcPct val="80000"/>
              </a:lnSpc>
            </a:pPr>
            <a:r>
              <a:rPr lang="en-US" altLang="en-US" sz="2200"/>
              <a:t>The low-watermark policy for subjects is a dynamic policy, because it lowers the integrity level of a subject based on what objects are observed. </a:t>
            </a:r>
          </a:p>
          <a:p>
            <a:pPr>
              <a:lnSpc>
                <a:spcPct val="80000"/>
              </a:lnSpc>
            </a:pPr>
            <a:r>
              <a:rPr lang="en-US" altLang="en-US" sz="2200"/>
              <a:t>This policy is not without it shortcomings, one problem with this policy is that if a subject observes a less trusted object, it will drop the subjects integrity level to that of the object.  Then later, if the subject needs to legitimately observe other objects, it may not be able to do so because the subjects integrity level has been lowered.  The effect of this would be denial of service depending on the timing of the submissions.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27CF5CE-0292-4DDE-983F-9BF953AC00B5}"/>
              </a:ext>
            </a:extLst>
          </p:cNvPr>
          <p:cNvSpPr>
            <a:spLocks noGrp="1" noChangeArrowheads="1"/>
          </p:cNvSpPr>
          <p:nvPr>
            <p:ph type="title"/>
          </p:nvPr>
        </p:nvSpPr>
        <p:spPr/>
        <p:txBody>
          <a:bodyPr/>
          <a:lstStyle/>
          <a:p>
            <a:r>
              <a:rPr lang="en-US" altLang="en-US" sz="3400"/>
              <a:t>Low-Watermark Policy for Objects</a:t>
            </a:r>
          </a:p>
        </p:txBody>
      </p:sp>
      <p:sp>
        <p:nvSpPr>
          <p:cNvPr id="161795" name="Rectangle 3">
            <a:extLst>
              <a:ext uri="{FF2B5EF4-FFF2-40B4-BE49-F238E27FC236}">
                <a16:creationId xmlns:a16="http://schemas.microsoft.com/office/drawing/2014/main" id="{C9E44ADC-7A42-4B90-8ABA-44E7F4F817C3}"/>
              </a:ext>
            </a:extLst>
          </p:cNvPr>
          <p:cNvSpPr>
            <a:spLocks noGrp="1" noChangeArrowheads="1"/>
          </p:cNvSpPr>
          <p:nvPr>
            <p:ph idx="1"/>
          </p:nvPr>
        </p:nvSpPr>
        <p:spPr/>
        <p:txBody>
          <a:bodyPr>
            <a:normAutofit/>
          </a:bodyPr>
          <a:lstStyle/>
          <a:p>
            <a:pPr marL="571500" indent="-571500">
              <a:lnSpc>
                <a:spcPct val="90000"/>
              </a:lnSpc>
            </a:pPr>
            <a:r>
              <a:rPr lang="en-US" altLang="en-US" sz="2400" dirty="0"/>
              <a:t>The low-watermark policy for objects is a relaxed “no write-down”.</a:t>
            </a:r>
          </a:p>
          <a:p>
            <a:pPr marL="571500" indent="-571500">
              <a:lnSpc>
                <a:spcPct val="90000"/>
              </a:lnSpc>
            </a:pPr>
            <a:r>
              <a:rPr lang="en-US" altLang="en-US" sz="2400" dirty="0"/>
              <a:t>The following rules make up the low-watermark for objects policy:</a:t>
            </a:r>
          </a:p>
          <a:p>
            <a:pPr marL="966788" lvl="1" indent="-495300">
              <a:lnSpc>
                <a:spcPct val="90000"/>
              </a:lnSpc>
              <a:buFont typeface="Wingdings" panose="05000000000000000000" pitchFamily="2" charset="2"/>
              <a:buAutoNum type="arabicPeriod"/>
            </a:pPr>
            <a:r>
              <a:rPr lang="en-US" altLang="en-US" sz="2400" i="1" dirty="0"/>
              <a:t>s </a:t>
            </a:r>
            <a:r>
              <a:rPr lang="en-US" altLang="en-US" sz="2400" i="1" dirty="0">
                <a:latin typeface="Lucida Sans Unicode" panose="020B0602030504020204" pitchFamily="34" charset="0"/>
              </a:rPr>
              <a:t>∈</a:t>
            </a:r>
            <a:r>
              <a:rPr lang="en-US" altLang="en-US" sz="2400" i="1" dirty="0"/>
              <a:t> S</a:t>
            </a:r>
            <a:r>
              <a:rPr lang="en-US" altLang="en-US" sz="2400" dirty="0"/>
              <a:t> can modify any </a:t>
            </a:r>
            <a:r>
              <a:rPr lang="en-US" altLang="en-US" sz="2400" i="1" dirty="0"/>
              <a:t>o </a:t>
            </a:r>
            <a:r>
              <a:rPr lang="en-US" altLang="en-US" sz="2400" i="1" dirty="0">
                <a:latin typeface="Lucida Sans Unicode" panose="020B0602030504020204" pitchFamily="34" charset="0"/>
              </a:rPr>
              <a:t>∈</a:t>
            </a:r>
            <a:r>
              <a:rPr lang="en-US" altLang="en-US" sz="2400" i="1" dirty="0"/>
              <a:t> O</a:t>
            </a:r>
            <a:r>
              <a:rPr lang="en-US" altLang="en-US" sz="2400" dirty="0"/>
              <a:t>  regardless of integrity level.</a:t>
            </a:r>
          </a:p>
          <a:p>
            <a:pPr marL="966788" lvl="1" indent="-495300">
              <a:lnSpc>
                <a:spcPct val="90000"/>
              </a:lnSpc>
              <a:buFont typeface="Wingdings" panose="05000000000000000000" pitchFamily="2" charset="2"/>
              <a:buAutoNum type="arabicPeriod"/>
            </a:pPr>
            <a:r>
              <a:rPr lang="en-US" altLang="en-US" sz="2400" dirty="0"/>
              <a:t>If </a:t>
            </a:r>
            <a:r>
              <a:rPr lang="en-US" altLang="en-US" sz="2400" i="1" dirty="0"/>
              <a:t>s </a:t>
            </a:r>
            <a:r>
              <a:rPr lang="en-US" altLang="en-US" sz="2400" i="1" dirty="0">
                <a:latin typeface="Lucida Sans Unicode" panose="020B0602030504020204" pitchFamily="34" charset="0"/>
              </a:rPr>
              <a:t>∈</a:t>
            </a:r>
            <a:r>
              <a:rPr lang="en-US" altLang="en-US" sz="2400" i="1" dirty="0"/>
              <a:t> S</a:t>
            </a:r>
            <a:r>
              <a:rPr lang="en-US" altLang="en-US" sz="2400" dirty="0"/>
              <a:t> modifies </a:t>
            </a:r>
            <a:r>
              <a:rPr lang="en-US" altLang="en-US" sz="2400" i="1" dirty="0"/>
              <a:t>o </a:t>
            </a:r>
            <a:r>
              <a:rPr lang="en-US" altLang="en-US" sz="2400" i="1" dirty="0">
                <a:latin typeface="Lucida Sans Unicode" panose="020B0602030504020204" pitchFamily="34" charset="0"/>
              </a:rPr>
              <a:t>∈</a:t>
            </a:r>
            <a:r>
              <a:rPr lang="en-US" altLang="en-US" sz="2400" i="1" dirty="0"/>
              <a:t> O</a:t>
            </a:r>
            <a:r>
              <a:rPr lang="en-US" altLang="en-US" sz="2400" dirty="0"/>
              <a:t> then	</a:t>
            </a:r>
            <a:r>
              <a:rPr lang="en-US" altLang="en-US" sz="2400" i="1" dirty="0"/>
              <a:t>i′(o) = min(i(s),i(o)),</a:t>
            </a:r>
            <a:r>
              <a:rPr lang="en-US" altLang="en-US" sz="2400" dirty="0"/>
              <a:t> where </a:t>
            </a:r>
            <a:r>
              <a:rPr lang="en-US" altLang="en-US" sz="2400" i="1" dirty="0"/>
              <a:t>i′(o)</a:t>
            </a:r>
            <a:r>
              <a:rPr lang="en-US" altLang="en-US" sz="2400" dirty="0"/>
              <a:t> is the objects integrity level after it is modified.</a:t>
            </a:r>
          </a:p>
        </p:txBody>
      </p:sp>
      <p:sp>
        <p:nvSpPr>
          <p:cNvPr id="6" name="Slide Number Placeholder 5">
            <a:extLst>
              <a:ext uri="{FF2B5EF4-FFF2-40B4-BE49-F238E27FC236}">
                <a16:creationId xmlns:a16="http://schemas.microsoft.com/office/drawing/2014/main" id="{83EAB985-0B61-4BA1-A238-D710A5FB22CB}"/>
              </a:ext>
            </a:extLst>
          </p:cNvPr>
          <p:cNvSpPr>
            <a:spLocks noGrp="1"/>
          </p:cNvSpPr>
          <p:nvPr>
            <p:ph type="sldNum" sz="quarter" idx="12"/>
          </p:nvPr>
        </p:nvSpPr>
        <p:spPr/>
        <p:txBody>
          <a:bodyPr/>
          <a:lstStyle/>
          <a:p>
            <a:fld id="{29F630AE-FA51-4739-9F37-1775D40652A1}" type="slidenum">
              <a:rPr lang="en-US" altLang="en-US"/>
              <a:pPr/>
              <a:t>41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795">
                                            <p:txEl>
                                              <p:pRg st="2" end="2"/>
                                            </p:txEl>
                                          </p:spTgt>
                                        </p:tgtEl>
                                        <p:attrNameLst>
                                          <p:attrName>style.visibility</p:attrName>
                                        </p:attrNameLst>
                                      </p:cBhvr>
                                      <p:to>
                                        <p:strVal val="visible"/>
                                      </p:to>
                                    </p:set>
                                    <p:anim calcmode="lin" valueType="num">
                                      <p:cBhvr additive="base">
                                        <p:cTn id="7" dur="500" fill="hold"/>
                                        <p:tgtEl>
                                          <p:spTgt spid="16179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17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1795">
                                            <p:txEl>
                                              <p:pRg st="3" end="3"/>
                                            </p:txEl>
                                          </p:spTgt>
                                        </p:tgtEl>
                                        <p:attrNameLst>
                                          <p:attrName>style.visibility</p:attrName>
                                        </p:attrNameLst>
                                      </p:cBhvr>
                                      <p:to>
                                        <p:strVal val="visible"/>
                                      </p:to>
                                    </p:set>
                                    <p:anim calcmode="lin" valueType="num">
                                      <p:cBhvr additive="base">
                                        <p:cTn id="13" dur="500" fill="hold"/>
                                        <p:tgtEl>
                                          <p:spTgt spid="16179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17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8227F21-62E6-42D5-BBD8-A7A0165DDB01}"/>
              </a:ext>
            </a:extLst>
          </p:cNvPr>
          <p:cNvSpPr>
            <a:spLocks noGrp="1"/>
          </p:cNvSpPr>
          <p:nvPr>
            <p:ph type="sldNum" sz="quarter" idx="12"/>
          </p:nvPr>
        </p:nvSpPr>
        <p:spPr/>
        <p:txBody>
          <a:bodyPr/>
          <a:lstStyle/>
          <a:p>
            <a:fld id="{FACCEA3F-19CC-41EE-8229-608234E3C1CB}" type="slidenum">
              <a:rPr lang="en-US" altLang="en-US"/>
              <a:pPr/>
              <a:t>42</a:t>
            </a:fld>
            <a:endParaRPr lang="en-US" altLang="en-US"/>
          </a:p>
        </p:txBody>
      </p:sp>
      <p:sp>
        <p:nvSpPr>
          <p:cNvPr id="180228" name="Rectangle 4">
            <a:extLst>
              <a:ext uri="{FF2B5EF4-FFF2-40B4-BE49-F238E27FC236}">
                <a16:creationId xmlns:a16="http://schemas.microsoft.com/office/drawing/2014/main" id="{0FA9F94E-C8C6-40D1-BCDD-531E4B8C7719}"/>
              </a:ext>
            </a:extLst>
          </p:cNvPr>
          <p:cNvSpPr>
            <a:spLocks noGrp="1" noChangeArrowheads="1"/>
          </p:cNvSpPr>
          <p:nvPr>
            <p:ph type="title"/>
          </p:nvPr>
        </p:nvSpPr>
        <p:spPr/>
        <p:txBody>
          <a:bodyPr/>
          <a:lstStyle/>
          <a:p>
            <a:r>
              <a:rPr lang="en-US" altLang="en-US" sz="3400"/>
              <a:t>Low-Watermark Policy for Objects</a:t>
            </a:r>
          </a:p>
        </p:txBody>
      </p:sp>
      <p:pic>
        <p:nvPicPr>
          <p:cNvPr id="180229" name="Picture 5">
            <a:extLst>
              <a:ext uri="{FF2B5EF4-FFF2-40B4-BE49-F238E27FC236}">
                <a16:creationId xmlns:a16="http://schemas.microsoft.com/office/drawing/2014/main" id="{5E0590F3-DEAC-4BCC-8C72-37BFC9F888EB}"/>
              </a:ext>
            </a:extLst>
          </p:cNvPr>
          <p:cNvPicPr>
            <a:picLocks noGrp="1" noChangeAspect="1" noChangeArrowheads="1"/>
          </p:cNvPicPr>
          <p:nvPr>
            <p:ph sz="half" idx="1"/>
          </p:nvPr>
        </p:nvPicPr>
        <p:blipFill>
          <a:blip r:embed="rId2">
            <a:lum contrast="20000"/>
            <a:extLst>
              <a:ext uri="{28A0092B-C50C-407E-A947-70E740481C1C}">
                <a14:useLocalDpi xmlns:a14="http://schemas.microsoft.com/office/drawing/2010/main" val="0"/>
              </a:ext>
            </a:extLst>
          </a:blip>
          <a:srcRect/>
          <a:stretch>
            <a:fillRect/>
          </a:stretch>
        </p:blipFill>
        <p:spPr>
          <a:xfrm>
            <a:off x="2895600" y="2133601"/>
            <a:ext cx="6172200" cy="3038475"/>
          </a:xfrm>
          <a:noFill/>
        </p:spPr>
      </p:pic>
      <p:sp>
        <p:nvSpPr>
          <p:cNvPr id="180230" name="Rectangle 6">
            <a:extLst>
              <a:ext uri="{FF2B5EF4-FFF2-40B4-BE49-F238E27FC236}">
                <a16:creationId xmlns:a16="http://schemas.microsoft.com/office/drawing/2014/main" id="{4FF31C4B-190A-46E4-866E-3561C4F6BEF8}"/>
              </a:ext>
            </a:extLst>
          </p:cNvPr>
          <p:cNvSpPr>
            <a:spLocks noGrp="1" noChangeArrowheads="1"/>
          </p:cNvSpPr>
          <p:nvPr>
            <p:ph type="body" sz="half" idx="2"/>
          </p:nvPr>
        </p:nvSpPr>
        <p:spPr>
          <a:xfrm>
            <a:off x="2090738" y="5410200"/>
            <a:ext cx="8001000" cy="609600"/>
          </a:xfrm>
        </p:spPr>
        <p:txBody>
          <a:bodyPr/>
          <a:lstStyle/>
          <a:p>
            <a:pPr>
              <a:buFont typeface="Wingdings" panose="05000000000000000000" pitchFamily="2" charset="2"/>
              <a:buNone/>
            </a:pPr>
            <a:r>
              <a:rPr lang="en-US" altLang="en-US" sz="2600"/>
              <a:t>			</a:t>
            </a:r>
            <a:r>
              <a:rPr lang="en-US" altLang="en-US" sz="2000"/>
              <a:t>circle = subject, square = object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CE4E38-C697-47C7-A240-CE34333FCCE1}"/>
              </a:ext>
            </a:extLst>
          </p:cNvPr>
          <p:cNvSpPr>
            <a:spLocks noGrp="1"/>
          </p:cNvSpPr>
          <p:nvPr>
            <p:ph type="sldNum" sz="quarter" idx="12"/>
          </p:nvPr>
        </p:nvSpPr>
        <p:spPr/>
        <p:txBody>
          <a:bodyPr/>
          <a:lstStyle/>
          <a:p>
            <a:fld id="{82D787F5-8448-41F7-AB17-0A7BC9EB0389}" type="slidenum">
              <a:rPr lang="en-US" altLang="en-US"/>
              <a:pPr/>
              <a:t>43</a:t>
            </a:fld>
            <a:endParaRPr lang="en-US" altLang="en-US"/>
          </a:p>
        </p:txBody>
      </p:sp>
      <p:sp>
        <p:nvSpPr>
          <p:cNvPr id="162818" name="Rectangle 2">
            <a:extLst>
              <a:ext uri="{FF2B5EF4-FFF2-40B4-BE49-F238E27FC236}">
                <a16:creationId xmlns:a16="http://schemas.microsoft.com/office/drawing/2014/main" id="{82855B60-40CE-4736-B853-55687C5A6A30}"/>
              </a:ext>
            </a:extLst>
          </p:cNvPr>
          <p:cNvSpPr>
            <a:spLocks noGrp="1" noChangeArrowheads="1"/>
          </p:cNvSpPr>
          <p:nvPr>
            <p:ph type="title"/>
          </p:nvPr>
        </p:nvSpPr>
        <p:spPr/>
        <p:txBody>
          <a:bodyPr/>
          <a:lstStyle/>
          <a:p>
            <a:r>
              <a:rPr lang="en-US" altLang="en-US" sz="3400"/>
              <a:t>Low-Watermark Policy for Objects</a:t>
            </a:r>
          </a:p>
        </p:txBody>
      </p:sp>
      <p:sp>
        <p:nvSpPr>
          <p:cNvPr id="162819" name="Rectangle 3">
            <a:extLst>
              <a:ext uri="{FF2B5EF4-FFF2-40B4-BE49-F238E27FC236}">
                <a16:creationId xmlns:a16="http://schemas.microsoft.com/office/drawing/2014/main" id="{C8ABC845-10F8-483C-98DD-C1DE7F6BF678}"/>
              </a:ext>
            </a:extLst>
          </p:cNvPr>
          <p:cNvSpPr>
            <a:spLocks noGrp="1" noChangeArrowheads="1"/>
          </p:cNvSpPr>
          <p:nvPr>
            <p:ph type="body" idx="1"/>
          </p:nvPr>
        </p:nvSpPr>
        <p:spPr/>
        <p:txBody>
          <a:bodyPr/>
          <a:lstStyle/>
          <a:p>
            <a:pPr>
              <a:lnSpc>
                <a:spcPct val="80000"/>
              </a:lnSpc>
            </a:pPr>
            <a:r>
              <a:rPr lang="en-US" altLang="en-US" sz="2200"/>
              <a:t>The low-watermark policy for objects is also a dynamic policy, similar to the low-watermark policy for subjects.</a:t>
            </a:r>
          </a:p>
          <a:p>
            <a:pPr>
              <a:lnSpc>
                <a:spcPct val="80000"/>
              </a:lnSpc>
            </a:pPr>
            <a:r>
              <a:rPr lang="en-US" altLang="en-US" sz="2200"/>
              <a:t>The disadvantage of this policy is it does nothing to prevent an un-trusted subject from modify a trusted object.  In reality policy is not very practical.  </a:t>
            </a:r>
          </a:p>
          <a:p>
            <a:pPr>
              <a:lnSpc>
                <a:spcPct val="80000"/>
              </a:lnSpc>
            </a:pPr>
            <a:r>
              <a:rPr lang="en-US" altLang="en-US" sz="2200"/>
              <a:t>The policy provides no real protection in a system. The policy simply lowers in the trust placed in the objects.  If a malicious program was inserted into the computer system it could modify any object in the system.  This model would just lower the integrity level of objects that have become contaminated.</a:t>
            </a:r>
            <a:r>
              <a:rPr lang="en-US" altLang="en-US" sz="240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52CF38-3DEB-414E-B147-52AFE59CB9F5}"/>
              </a:ext>
            </a:extLst>
          </p:cNvPr>
          <p:cNvSpPr>
            <a:spLocks noGrp="1"/>
          </p:cNvSpPr>
          <p:nvPr>
            <p:ph type="sldNum" sz="quarter" idx="12"/>
          </p:nvPr>
        </p:nvSpPr>
        <p:spPr/>
        <p:txBody>
          <a:bodyPr/>
          <a:lstStyle/>
          <a:p>
            <a:fld id="{E01963A1-8D0D-4B02-94BF-063924D0A7FA}" type="slidenum">
              <a:rPr lang="en-US" altLang="en-US"/>
              <a:pPr/>
              <a:t>44</a:t>
            </a:fld>
            <a:endParaRPr lang="en-US" altLang="en-US"/>
          </a:p>
        </p:txBody>
      </p:sp>
      <p:sp>
        <p:nvSpPr>
          <p:cNvPr id="163842" name="Rectangle 2">
            <a:extLst>
              <a:ext uri="{FF2B5EF4-FFF2-40B4-BE49-F238E27FC236}">
                <a16:creationId xmlns:a16="http://schemas.microsoft.com/office/drawing/2014/main" id="{AB462687-17D1-4479-8799-DAE07DEDC8AB}"/>
              </a:ext>
            </a:extLst>
          </p:cNvPr>
          <p:cNvSpPr>
            <a:spLocks noGrp="1" noChangeArrowheads="1"/>
          </p:cNvSpPr>
          <p:nvPr>
            <p:ph type="title"/>
          </p:nvPr>
        </p:nvSpPr>
        <p:spPr/>
        <p:txBody>
          <a:bodyPr/>
          <a:lstStyle/>
          <a:p>
            <a:r>
              <a:rPr lang="en-US" altLang="en-US" sz="3200"/>
              <a:t>Low-Watermark Integrity Audit Policy</a:t>
            </a:r>
            <a:r>
              <a:rPr lang="en-US" altLang="en-US"/>
              <a:t> </a:t>
            </a:r>
          </a:p>
        </p:txBody>
      </p:sp>
      <p:sp>
        <p:nvSpPr>
          <p:cNvPr id="163843" name="Rectangle 3">
            <a:extLst>
              <a:ext uri="{FF2B5EF4-FFF2-40B4-BE49-F238E27FC236}">
                <a16:creationId xmlns:a16="http://schemas.microsoft.com/office/drawing/2014/main" id="{9F929B3A-F5CC-4C94-8B2A-EF01D0CFE041}"/>
              </a:ext>
            </a:extLst>
          </p:cNvPr>
          <p:cNvSpPr>
            <a:spLocks noGrp="1" noChangeArrowheads="1"/>
          </p:cNvSpPr>
          <p:nvPr>
            <p:ph type="body" idx="1"/>
          </p:nvPr>
        </p:nvSpPr>
        <p:spPr/>
        <p:txBody>
          <a:bodyPr/>
          <a:lstStyle/>
          <a:p>
            <a:pPr marL="571500" indent="-571500">
              <a:lnSpc>
                <a:spcPct val="80000"/>
              </a:lnSpc>
            </a:pPr>
            <a:r>
              <a:rPr lang="en-US" altLang="en-US" sz="2100"/>
              <a:t>The low-watermark integrity audit policy consists of the following rules:</a:t>
            </a:r>
          </a:p>
          <a:p>
            <a:pPr marL="966788" lvl="1" indent="-495300">
              <a:lnSpc>
                <a:spcPct val="80000"/>
              </a:lnSpc>
              <a:buFont typeface="Wingdings" panose="05000000000000000000" pitchFamily="2" charset="2"/>
              <a:buAutoNum type="arabicPeriod"/>
            </a:pPr>
            <a:r>
              <a:rPr lang="en-US" altLang="en-US" sz="2000"/>
              <a:t>Any subject may modify any object, regardless of integrity levels.</a:t>
            </a:r>
          </a:p>
          <a:p>
            <a:pPr marL="966788" lvl="1" indent="-495300">
              <a:lnSpc>
                <a:spcPct val="80000"/>
              </a:lnSpc>
              <a:buFont typeface="Wingdings" panose="05000000000000000000" pitchFamily="2" charset="2"/>
              <a:buAutoNum type="arabicPeriod"/>
            </a:pPr>
            <a:r>
              <a:rPr lang="en-US" altLang="en-US" sz="2000"/>
              <a:t>If a subject modifies an object at higher integrity level (a more trusted object), it results in the transaction being recorded in an audit log.</a:t>
            </a:r>
          </a:p>
          <a:p>
            <a:pPr marL="571500" indent="-571500">
              <a:lnSpc>
                <a:spcPct val="80000"/>
              </a:lnSpc>
            </a:pPr>
            <a:r>
              <a:rPr lang="en-US" altLang="en-US" sz="2100"/>
              <a:t>The drawback to this policy is it does nothing to prevent an improper modifications of an object.  This policy is similar to the low-watermark for objects policy, except in this case the objects integrity level is not lowered, it is recorded.  </a:t>
            </a:r>
          </a:p>
          <a:p>
            <a:pPr marL="571500" indent="-571500">
              <a:lnSpc>
                <a:spcPct val="80000"/>
              </a:lnSpc>
            </a:pPr>
            <a:r>
              <a:rPr lang="en-US" altLang="en-US" sz="2100"/>
              <a:t>This policy simply records that an improper modification took place.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843">
                                            <p:txEl>
                                              <p:pRg st="1" end="1"/>
                                            </p:txEl>
                                          </p:spTgt>
                                        </p:tgtEl>
                                        <p:attrNameLst>
                                          <p:attrName>style.visibility</p:attrName>
                                        </p:attrNameLst>
                                      </p:cBhvr>
                                      <p:to>
                                        <p:strVal val="visible"/>
                                      </p:to>
                                    </p:set>
                                    <p:anim calcmode="lin" valueType="num">
                                      <p:cBhvr additive="base">
                                        <p:cTn id="7" dur="500" fill="hold"/>
                                        <p:tgtEl>
                                          <p:spTgt spid="1638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843">
                                            <p:txEl>
                                              <p:pRg st="2" end="2"/>
                                            </p:txEl>
                                          </p:spTgt>
                                        </p:tgtEl>
                                        <p:attrNameLst>
                                          <p:attrName>style.visibility</p:attrName>
                                        </p:attrNameLst>
                                      </p:cBhvr>
                                      <p:to>
                                        <p:strVal val="visible"/>
                                      </p:to>
                                    </p:set>
                                    <p:anim calcmode="lin" valueType="num">
                                      <p:cBhvr additive="base">
                                        <p:cTn id="13" dur="500" fill="hold"/>
                                        <p:tgtEl>
                                          <p:spTgt spid="1638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843">
                                            <p:txEl>
                                              <p:pRg st="3" end="3"/>
                                            </p:txEl>
                                          </p:spTgt>
                                        </p:tgtEl>
                                        <p:attrNameLst>
                                          <p:attrName>style.visibility</p:attrName>
                                        </p:attrNameLst>
                                      </p:cBhvr>
                                      <p:to>
                                        <p:strVal val="visible"/>
                                      </p:to>
                                    </p:set>
                                    <p:anim calcmode="lin" valueType="num">
                                      <p:cBhvr additive="base">
                                        <p:cTn id="19" dur="500" fill="hold"/>
                                        <p:tgtEl>
                                          <p:spTgt spid="16384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4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3843">
                                            <p:txEl>
                                              <p:pRg st="4" end="4"/>
                                            </p:txEl>
                                          </p:spTgt>
                                        </p:tgtEl>
                                        <p:attrNameLst>
                                          <p:attrName>style.visibility</p:attrName>
                                        </p:attrNameLst>
                                      </p:cBhvr>
                                      <p:to>
                                        <p:strVal val="visible"/>
                                      </p:to>
                                    </p:set>
                                    <p:anim calcmode="lin" valueType="num">
                                      <p:cBhvr additive="base">
                                        <p:cTn id="23" dur="500" fill="hold"/>
                                        <p:tgtEl>
                                          <p:spTgt spid="16384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38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7F30DC-8892-45D6-A185-FC22646BF5A2}"/>
              </a:ext>
            </a:extLst>
          </p:cNvPr>
          <p:cNvSpPr>
            <a:spLocks noGrp="1"/>
          </p:cNvSpPr>
          <p:nvPr>
            <p:ph type="sldNum" sz="quarter" idx="12"/>
          </p:nvPr>
        </p:nvSpPr>
        <p:spPr/>
        <p:txBody>
          <a:bodyPr/>
          <a:lstStyle/>
          <a:p>
            <a:fld id="{3857BFCB-160A-4E9F-B097-7AB2FD508E72}" type="slidenum">
              <a:rPr lang="en-US" altLang="en-US"/>
              <a:pPr/>
              <a:t>45</a:t>
            </a:fld>
            <a:endParaRPr lang="en-US" altLang="en-US"/>
          </a:p>
        </p:txBody>
      </p:sp>
      <p:sp>
        <p:nvSpPr>
          <p:cNvPr id="164866" name="Rectangle 2">
            <a:extLst>
              <a:ext uri="{FF2B5EF4-FFF2-40B4-BE49-F238E27FC236}">
                <a16:creationId xmlns:a16="http://schemas.microsoft.com/office/drawing/2014/main" id="{19BF352B-353D-4014-A156-BE65E2029029}"/>
              </a:ext>
            </a:extLst>
          </p:cNvPr>
          <p:cNvSpPr>
            <a:spLocks noGrp="1" noChangeArrowheads="1"/>
          </p:cNvSpPr>
          <p:nvPr>
            <p:ph type="title"/>
          </p:nvPr>
        </p:nvSpPr>
        <p:spPr/>
        <p:txBody>
          <a:bodyPr/>
          <a:lstStyle/>
          <a:p>
            <a:r>
              <a:rPr lang="en-US" altLang="en-US"/>
              <a:t>Ring Policy</a:t>
            </a:r>
          </a:p>
        </p:txBody>
      </p:sp>
      <p:sp>
        <p:nvSpPr>
          <p:cNvPr id="164867" name="Rectangle 3">
            <a:extLst>
              <a:ext uri="{FF2B5EF4-FFF2-40B4-BE49-F238E27FC236}">
                <a16:creationId xmlns:a16="http://schemas.microsoft.com/office/drawing/2014/main" id="{8678B9EC-B171-4E19-917C-3503DA91235E}"/>
              </a:ext>
            </a:extLst>
          </p:cNvPr>
          <p:cNvSpPr>
            <a:spLocks noGrp="1" noChangeArrowheads="1"/>
          </p:cNvSpPr>
          <p:nvPr>
            <p:ph type="body" idx="1"/>
          </p:nvPr>
        </p:nvSpPr>
        <p:spPr/>
        <p:txBody>
          <a:bodyPr/>
          <a:lstStyle/>
          <a:p>
            <a:pPr marL="571500" indent="-571500">
              <a:lnSpc>
                <a:spcPct val="80000"/>
              </a:lnSpc>
            </a:pPr>
            <a:r>
              <a:rPr lang="en-US" altLang="en-US" sz="2600"/>
              <a:t>The ring policy is the last mandatory policy in the Biba model.  Integrity labels used for the ring policy are fixed similar to those in the strict integrity policy.</a:t>
            </a:r>
          </a:p>
          <a:p>
            <a:pPr marL="571500" indent="-571500">
              <a:lnSpc>
                <a:spcPct val="80000"/>
              </a:lnSpc>
            </a:pPr>
            <a:r>
              <a:rPr lang="en-US" altLang="en-US" sz="2600"/>
              <a:t>The Ring Policy consists of the following rules:</a:t>
            </a:r>
          </a:p>
          <a:p>
            <a:pPr marL="966788" lvl="1" indent="-495300">
              <a:lnSpc>
                <a:spcPct val="80000"/>
              </a:lnSpc>
              <a:buFont typeface="Wingdings" panose="05000000000000000000" pitchFamily="2" charset="2"/>
              <a:buAutoNum type="arabicPeriod"/>
            </a:pPr>
            <a:r>
              <a:rPr lang="en-US" altLang="en-US" sz="2200"/>
              <a:t>Any subject can observe any object, regardless of integrity levels.</a:t>
            </a:r>
          </a:p>
          <a:p>
            <a:pPr marL="966788" lvl="1" indent="-495300">
              <a:lnSpc>
                <a:spcPct val="80000"/>
              </a:lnSpc>
              <a:buFont typeface="Wingdings" panose="05000000000000000000" pitchFamily="2" charset="2"/>
              <a:buAutoNum type="arabicPeriod"/>
            </a:pPr>
            <a:r>
              <a:rPr lang="en-US" altLang="en-US" sz="2000" b="1"/>
              <a:t>Integrity Star Property:</a:t>
            </a:r>
            <a:r>
              <a:rPr lang="en-US" altLang="en-US" sz="2000" i="1"/>
              <a:t> </a:t>
            </a:r>
            <a:r>
              <a:rPr lang="en-US" altLang="en-US" sz="2200" i="1"/>
              <a:t>s </a:t>
            </a:r>
            <a:r>
              <a:rPr lang="en-US" altLang="en-US" sz="2200" i="1">
                <a:latin typeface="Lucida Sans Unicode" panose="020B0602030504020204" pitchFamily="34" charset="0"/>
              </a:rPr>
              <a:t>∈ </a:t>
            </a:r>
            <a:r>
              <a:rPr lang="en-US" altLang="en-US" sz="2200" i="1"/>
              <a:t> S</a:t>
            </a:r>
            <a:r>
              <a:rPr lang="en-US" altLang="en-US" sz="2200"/>
              <a:t> can modify </a:t>
            </a:r>
            <a:r>
              <a:rPr lang="en-US" altLang="en-US" sz="2200" i="1"/>
              <a:t>o</a:t>
            </a:r>
            <a:r>
              <a:rPr lang="en-US" altLang="en-US" sz="2200" i="1">
                <a:latin typeface="Lucida Sans Unicode" panose="020B0602030504020204" pitchFamily="34" charset="0"/>
              </a:rPr>
              <a:t>∈</a:t>
            </a:r>
            <a:r>
              <a:rPr lang="en-US" altLang="en-US" sz="2200" i="1"/>
              <a:t> O</a:t>
            </a:r>
            <a:r>
              <a:rPr lang="en-US" altLang="en-US" sz="2200"/>
              <a:t> if and only if </a:t>
            </a:r>
            <a:r>
              <a:rPr lang="en-US" altLang="en-US" sz="2200" i="1"/>
              <a:t>i(o) ≤ i(s) </a:t>
            </a:r>
            <a:r>
              <a:rPr lang="en-US" altLang="en-US" sz="2200"/>
              <a:t>(“no write up”).</a:t>
            </a:r>
          </a:p>
          <a:p>
            <a:pPr marL="966788" lvl="1" indent="-495300">
              <a:lnSpc>
                <a:spcPct val="80000"/>
              </a:lnSpc>
              <a:buFont typeface="Wingdings" panose="05000000000000000000" pitchFamily="2" charset="2"/>
              <a:buAutoNum type="arabicPeriod"/>
            </a:pPr>
            <a:r>
              <a:rPr lang="en-US" altLang="en-US" sz="2000" b="1"/>
              <a:t>Invocation Property:</a:t>
            </a:r>
            <a:r>
              <a:rPr lang="en-US" altLang="en-US" sz="2000" i="1"/>
              <a:t> </a:t>
            </a:r>
            <a:r>
              <a:rPr lang="en-US" altLang="en-US" sz="2200" i="1"/>
              <a:t>s</a:t>
            </a:r>
            <a:r>
              <a:rPr lang="en-US" altLang="en-US" sz="2200" i="1">
                <a:latin typeface="Lucida Sans Unicode" panose="020B0602030504020204" pitchFamily="34" charset="0"/>
              </a:rPr>
              <a:t>₁</a:t>
            </a:r>
            <a:r>
              <a:rPr lang="en-US" altLang="en-US" sz="2200" i="1"/>
              <a:t> </a:t>
            </a:r>
            <a:r>
              <a:rPr lang="en-US" altLang="en-US" sz="2200" i="1">
                <a:latin typeface="Lucida Sans Unicode" panose="020B0602030504020204" pitchFamily="34" charset="0"/>
              </a:rPr>
              <a:t>∈ </a:t>
            </a:r>
            <a:r>
              <a:rPr lang="en-US" altLang="en-US" sz="2200" i="1"/>
              <a:t>S </a:t>
            </a:r>
            <a:r>
              <a:rPr lang="en-US" altLang="en-US" sz="2200"/>
              <a:t>can invoke </a:t>
            </a:r>
            <a:r>
              <a:rPr lang="en-US" altLang="en-US" sz="2200" i="1"/>
              <a:t>s</a:t>
            </a:r>
            <a:r>
              <a:rPr lang="en-US" altLang="en-US" sz="2200" i="1">
                <a:latin typeface="Lucida Sans Unicode" panose="020B0602030504020204" pitchFamily="34" charset="0"/>
              </a:rPr>
              <a:t>₂</a:t>
            </a:r>
            <a:r>
              <a:rPr lang="en-US" altLang="en-US" sz="2200" i="1"/>
              <a:t> </a:t>
            </a:r>
            <a:r>
              <a:rPr lang="en-US" altLang="en-US" sz="2200" i="1">
                <a:latin typeface="Lucida Sans Unicode" panose="020B0602030504020204" pitchFamily="34" charset="0"/>
              </a:rPr>
              <a:t>∈</a:t>
            </a:r>
            <a:r>
              <a:rPr lang="en-US" altLang="en-US" sz="2200" i="1"/>
              <a:t> S</a:t>
            </a:r>
            <a:r>
              <a:rPr lang="en-US" altLang="en-US" sz="2200"/>
              <a:t> if and only if </a:t>
            </a:r>
            <a:r>
              <a:rPr lang="en-US" altLang="en-US" sz="2200" i="1"/>
              <a:t>i(s</a:t>
            </a:r>
            <a:r>
              <a:rPr lang="en-US" altLang="en-US" sz="2200" i="1">
                <a:latin typeface="Lucida Sans Unicode" panose="020B0602030504020204" pitchFamily="34" charset="0"/>
              </a:rPr>
              <a:t>₂</a:t>
            </a:r>
            <a:r>
              <a:rPr lang="en-US" altLang="en-US" sz="2200" i="1"/>
              <a:t>) ≤ i(s</a:t>
            </a:r>
            <a:r>
              <a:rPr lang="en-US" altLang="en-US" sz="2200" i="1">
                <a:latin typeface="Lucida Sans Unicode" panose="020B0602030504020204" pitchFamily="34" charset="0"/>
              </a:rPr>
              <a:t>₁</a:t>
            </a:r>
            <a:r>
              <a:rPr lang="en-US" altLang="en-US" sz="2200" i="1"/>
              <a:t>).</a:t>
            </a:r>
            <a:endParaRPr lang="en-US" altLang="en-US" sz="2200"/>
          </a:p>
          <a:p>
            <a:pPr marL="571500" indent="-571500">
              <a:lnSpc>
                <a:spcPct val="80000"/>
              </a:lnSpc>
            </a:pPr>
            <a:endParaRPr lang="en-US" altLang="en-US" sz="2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4867">
                                            <p:txEl>
                                              <p:pRg st="2" end="2"/>
                                            </p:txEl>
                                          </p:spTgt>
                                        </p:tgtEl>
                                        <p:attrNameLst>
                                          <p:attrName>style.visibility</p:attrName>
                                        </p:attrNameLst>
                                      </p:cBhvr>
                                      <p:to>
                                        <p:strVal val="visible"/>
                                      </p:to>
                                    </p:set>
                                    <p:anim calcmode="lin" valueType="num">
                                      <p:cBhvr additive="base">
                                        <p:cTn id="7" dur="500" fill="hold"/>
                                        <p:tgtEl>
                                          <p:spTgt spid="1648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48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4867">
                                            <p:txEl>
                                              <p:pRg st="3" end="3"/>
                                            </p:txEl>
                                          </p:spTgt>
                                        </p:tgtEl>
                                        <p:attrNameLst>
                                          <p:attrName>style.visibility</p:attrName>
                                        </p:attrNameLst>
                                      </p:cBhvr>
                                      <p:to>
                                        <p:strVal val="visible"/>
                                      </p:to>
                                    </p:set>
                                    <p:anim calcmode="lin" valueType="num">
                                      <p:cBhvr additive="base">
                                        <p:cTn id="13" dur="500" fill="hold"/>
                                        <p:tgtEl>
                                          <p:spTgt spid="16486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48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4867">
                                            <p:txEl>
                                              <p:pRg st="4" end="4"/>
                                            </p:txEl>
                                          </p:spTgt>
                                        </p:tgtEl>
                                        <p:attrNameLst>
                                          <p:attrName>style.visibility</p:attrName>
                                        </p:attrNameLst>
                                      </p:cBhvr>
                                      <p:to>
                                        <p:strVal val="visible"/>
                                      </p:to>
                                    </p:set>
                                    <p:anim calcmode="lin" valueType="num">
                                      <p:cBhvr additive="base">
                                        <p:cTn id="19" dur="500" fill="hold"/>
                                        <p:tgtEl>
                                          <p:spTgt spid="16486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48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E3BE12-E3B2-46B4-8BA5-D07DA204F4AD}"/>
              </a:ext>
            </a:extLst>
          </p:cNvPr>
          <p:cNvSpPr>
            <a:spLocks noGrp="1"/>
          </p:cNvSpPr>
          <p:nvPr>
            <p:ph type="sldNum" sz="quarter" idx="12"/>
          </p:nvPr>
        </p:nvSpPr>
        <p:spPr/>
        <p:txBody>
          <a:bodyPr/>
          <a:lstStyle/>
          <a:p>
            <a:fld id="{17F14EB4-F1CB-4E01-8181-145D7B5BA7FF}" type="slidenum">
              <a:rPr lang="en-US" altLang="en-US"/>
              <a:pPr/>
              <a:t>46</a:t>
            </a:fld>
            <a:endParaRPr lang="en-US" altLang="en-US"/>
          </a:p>
        </p:txBody>
      </p:sp>
      <p:sp>
        <p:nvSpPr>
          <p:cNvPr id="165890" name="Rectangle 2">
            <a:extLst>
              <a:ext uri="{FF2B5EF4-FFF2-40B4-BE49-F238E27FC236}">
                <a16:creationId xmlns:a16="http://schemas.microsoft.com/office/drawing/2014/main" id="{3BF9FE1E-8C15-46E3-A901-0DEA079F0841}"/>
              </a:ext>
            </a:extLst>
          </p:cNvPr>
          <p:cNvSpPr>
            <a:spLocks noGrp="1" noChangeArrowheads="1"/>
          </p:cNvSpPr>
          <p:nvPr>
            <p:ph type="title"/>
          </p:nvPr>
        </p:nvSpPr>
        <p:spPr/>
        <p:txBody>
          <a:bodyPr/>
          <a:lstStyle/>
          <a:p>
            <a:r>
              <a:rPr lang="en-US" altLang="en-US"/>
              <a:t>Ring Policy</a:t>
            </a:r>
          </a:p>
        </p:txBody>
      </p:sp>
      <p:sp>
        <p:nvSpPr>
          <p:cNvPr id="165891" name="Rectangle 3">
            <a:extLst>
              <a:ext uri="{FF2B5EF4-FFF2-40B4-BE49-F238E27FC236}">
                <a16:creationId xmlns:a16="http://schemas.microsoft.com/office/drawing/2014/main" id="{DE0F46CF-3690-4C0E-A9B6-281BFEF5103B}"/>
              </a:ext>
            </a:extLst>
          </p:cNvPr>
          <p:cNvSpPr>
            <a:spLocks noGrp="1" noChangeArrowheads="1"/>
          </p:cNvSpPr>
          <p:nvPr>
            <p:ph type="body" idx="1"/>
          </p:nvPr>
        </p:nvSpPr>
        <p:spPr/>
        <p:txBody>
          <a:bodyPr/>
          <a:lstStyle/>
          <a:p>
            <a:pPr>
              <a:lnSpc>
                <a:spcPct val="80000"/>
              </a:lnSpc>
            </a:pPr>
            <a:r>
              <a:rPr lang="en-US" altLang="en-US" sz="2400"/>
              <a:t>The Ring Policy allows any subject to observe any object.  This policy is only concerned with direct modification. </a:t>
            </a:r>
          </a:p>
          <a:p>
            <a:pPr>
              <a:lnSpc>
                <a:spcPct val="80000"/>
              </a:lnSpc>
            </a:pPr>
            <a:r>
              <a:rPr lang="en-US" altLang="en-US" sz="2400"/>
              <a:t>The drawback to this policy is it allows improper modifications to indirectly take place.</a:t>
            </a:r>
          </a:p>
          <a:p>
            <a:pPr>
              <a:lnSpc>
                <a:spcPct val="80000"/>
              </a:lnSpc>
            </a:pPr>
            <a:r>
              <a:rPr lang="en-US" altLang="en-US" sz="2400"/>
              <a:t>A subject can read a less trusted object.  Then the subject could modify the data it observed at its own integrity level.</a:t>
            </a:r>
          </a:p>
          <a:p>
            <a:pPr>
              <a:lnSpc>
                <a:spcPct val="80000"/>
              </a:lnSpc>
            </a:pPr>
            <a:r>
              <a:rPr lang="en-US" altLang="en-US" sz="2400"/>
              <a:t>An example of this would be a user reading a less trusted object, then remember the data that they read and then at a later time writing that data to an object at their own integrity level.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E74E21-BB3C-483B-B7E5-DAE1AB414C74}"/>
              </a:ext>
            </a:extLst>
          </p:cNvPr>
          <p:cNvSpPr>
            <a:spLocks noGrp="1"/>
          </p:cNvSpPr>
          <p:nvPr>
            <p:ph type="sldNum" sz="quarter" idx="12"/>
          </p:nvPr>
        </p:nvSpPr>
        <p:spPr/>
        <p:txBody>
          <a:bodyPr/>
          <a:lstStyle/>
          <a:p>
            <a:fld id="{497E04B4-1A19-4709-B704-F11DD551B0AA}" type="slidenum">
              <a:rPr lang="en-US" altLang="en-US"/>
              <a:pPr/>
              <a:t>47</a:t>
            </a:fld>
            <a:endParaRPr lang="en-US" altLang="en-US"/>
          </a:p>
        </p:txBody>
      </p:sp>
      <p:sp>
        <p:nvSpPr>
          <p:cNvPr id="166914" name="Rectangle 2">
            <a:extLst>
              <a:ext uri="{FF2B5EF4-FFF2-40B4-BE49-F238E27FC236}">
                <a16:creationId xmlns:a16="http://schemas.microsoft.com/office/drawing/2014/main" id="{2EFB36BB-5CA8-46F7-9F0B-B3B72F3C68C5}"/>
              </a:ext>
            </a:extLst>
          </p:cNvPr>
          <p:cNvSpPr>
            <a:spLocks noGrp="1" noChangeArrowheads="1"/>
          </p:cNvSpPr>
          <p:nvPr>
            <p:ph type="title"/>
          </p:nvPr>
        </p:nvSpPr>
        <p:spPr/>
        <p:txBody>
          <a:bodyPr/>
          <a:lstStyle/>
          <a:p>
            <a:r>
              <a:rPr lang="en-US" altLang="en-US" sz="3400"/>
              <a:t>Current implementations of the Biba Model</a:t>
            </a:r>
          </a:p>
        </p:txBody>
      </p:sp>
      <p:sp>
        <p:nvSpPr>
          <p:cNvPr id="166915" name="Rectangle 3">
            <a:extLst>
              <a:ext uri="{FF2B5EF4-FFF2-40B4-BE49-F238E27FC236}">
                <a16:creationId xmlns:a16="http://schemas.microsoft.com/office/drawing/2014/main" id="{85D08568-284B-4FC5-B38D-2CBCDFBF9E95}"/>
              </a:ext>
            </a:extLst>
          </p:cNvPr>
          <p:cNvSpPr>
            <a:spLocks noGrp="1" noChangeArrowheads="1"/>
          </p:cNvSpPr>
          <p:nvPr>
            <p:ph type="body" idx="1"/>
          </p:nvPr>
        </p:nvSpPr>
        <p:spPr/>
        <p:txBody>
          <a:bodyPr/>
          <a:lstStyle/>
          <a:p>
            <a:pPr>
              <a:lnSpc>
                <a:spcPct val="90000"/>
              </a:lnSpc>
            </a:pPr>
            <a:r>
              <a:rPr lang="en-US" altLang="en-US" sz="2000" dirty="0"/>
              <a:t>One instance of where the Biba model is currently used is in FreeBSD 5.0. </a:t>
            </a:r>
          </a:p>
          <a:p>
            <a:pPr>
              <a:lnSpc>
                <a:spcPct val="90000"/>
              </a:lnSpc>
            </a:pPr>
            <a:r>
              <a:rPr lang="en-US" altLang="en-US" sz="2000" dirty="0"/>
              <a:t>The </a:t>
            </a:r>
            <a:r>
              <a:rPr lang="en-US" altLang="en-US" sz="2000" dirty="0" err="1"/>
              <a:t>TrustedBSD</a:t>
            </a:r>
            <a:r>
              <a:rPr lang="en-US" altLang="en-US" sz="2000" dirty="0"/>
              <a:t> MAC framework is a kernel security framework that is an extension of FreeBSD 5.0.</a:t>
            </a:r>
          </a:p>
          <a:p>
            <a:pPr>
              <a:lnSpc>
                <a:spcPct val="90000"/>
              </a:lnSpc>
            </a:pPr>
            <a:r>
              <a:rPr lang="en-US" altLang="en-US" sz="2000" dirty="0"/>
              <a:t>The Biba Integrity Model is supported by a module called </a:t>
            </a:r>
            <a:r>
              <a:rPr lang="en-US" altLang="en-US" sz="2000" dirty="0" err="1"/>
              <a:t>mac_biba.ko</a:t>
            </a:r>
            <a:r>
              <a:rPr lang="en-US" altLang="en-US" sz="2000" dirty="0"/>
              <a:t>. </a:t>
            </a:r>
          </a:p>
          <a:p>
            <a:pPr>
              <a:lnSpc>
                <a:spcPct val="90000"/>
              </a:lnSpc>
            </a:pPr>
            <a:r>
              <a:rPr lang="en-US" altLang="en-US" sz="2000" dirty="0"/>
              <a:t>The integrity levels are defined for subjects and objects in a configuration file.</a:t>
            </a:r>
          </a:p>
          <a:p>
            <a:pPr>
              <a:lnSpc>
                <a:spcPct val="90000"/>
              </a:lnSpc>
            </a:pPr>
            <a:r>
              <a:rPr lang="en-US" altLang="en-US" sz="2000" dirty="0"/>
              <a:t>The Biba policy in FreeBSD 5.0 provides support for both hierarchical and non-hierarchical labeling of all system objects with integrity data.  FreeBSD 5.0 also supports the strict enforcement of information flow to prevent the corruption of high integrity objects by low integrity subjects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72E859-E3F1-430D-ABB6-2B10ED86FE97}"/>
              </a:ext>
            </a:extLst>
          </p:cNvPr>
          <p:cNvSpPr>
            <a:spLocks noGrp="1"/>
          </p:cNvSpPr>
          <p:nvPr>
            <p:ph type="sldNum" sz="quarter" idx="12"/>
          </p:nvPr>
        </p:nvSpPr>
        <p:spPr/>
        <p:txBody>
          <a:bodyPr/>
          <a:lstStyle/>
          <a:p>
            <a:fld id="{5804B4DB-3C6D-4101-A0CA-0984B0A88BA9}" type="slidenum">
              <a:rPr lang="en-US" altLang="en-US"/>
              <a:pPr/>
              <a:t>48</a:t>
            </a:fld>
            <a:endParaRPr lang="en-US" altLang="en-US"/>
          </a:p>
        </p:txBody>
      </p:sp>
      <p:sp>
        <p:nvSpPr>
          <p:cNvPr id="167938" name="Rectangle 2">
            <a:extLst>
              <a:ext uri="{FF2B5EF4-FFF2-40B4-BE49-F238E27FC236}">
                <a16:creationId xmlns:a16="http://schemas.microsoft.com/office/drawing/2014/main" id="{95A6E053-C953-4DDF-9DD7-DF306E0DBEFF}"/>
              </a:ext>
            </a:extLst>
          </p:cNvPr>
          <p:cNvSpPr>
            <a:spLocks noGrp="1" noChangeArrowheads="1"/>
          </p:cNvSpPr>
          <p:nvPr>
            <p:ph type="title"/>
          </p:nvPr>
        </p:nvSpPr>
        <p:spPr/>
        <p:txBody>
          <a:bodyPr/>
          <a:lstStyle/>
          <a:p>
            <a:r>
              <a:rPr lang="en-US" altLang="en-US"/>
              <a:t>Advantages and Disadvantages</a:t>
            </a:r>
          </a:p>
        </p:txBody>
      </p:sp>
      <p:sp>
        <p:nvSpPr>
          <p:cNvPr id="167939" name="Rectangle 3">
            <a:extLst>
              <a:ext uri="{FF2B5EF4-FFF2-40B4-BE49-F238E27FC236}">
                <a16:creationId xmlns:a16="http://schemas.microsoft.com/office/drawing/2014/main" id="{DA40F9A3-465F-42BB-A2B8-8AF752144B83}"/>
              </a:ext>
            </a:extLst>
          </p:cNvPr>
          <p:cNvSpPr>
            <a:spLocks noGrp="1" noChangeArrowheads="1"/>
          </p:cNvSpPr>
          <p:nvPr>
            <p:ph type="body" idx="1"/>
          </p:nvPr>
        </p:nvSpPr>
        <p:spPr/>
        <p:txBody>
          <a:bodyPr/>
          <a:lstStyle/>
          <a:p>
            <a:pPr>
              <a:lnSpc>
                <a:spcPct val="90000"/>
              </a:lnSpc>
            </a:pPr>
            <a:r>
              <a:rPr lang="en-US" altLang="en-US" sz="2400"/>
              <a:t>Advantages:</a:t>
            </a:r>
          </a:p>
          <a:p>
            <a:pPr lvl="1">
              <a:lnSpc>
                <a:spcPct val="90000"/>
              </a:lnSpc>
            </a:pPr>
            <a:r>
              <a:rPr lang="en-US" altLang="en-US" sz="2000"/>
              <a:t>The Biba model is it simple and easy to implement.</a:t>
            </a:r>
          </a:p>
          <a:p>
            <a:pPr lvl="1">
              <a:lnSpc>
                <a:spcPct val="90000"/>
              </a:lnSpc>
            </a:pPr>
            <a:r>
              <a:rPr lang="en-US" altLang="en-US" sz="2000"/>
              <a:t>The Biba model provides a number of different policies that can be selected based on need.</a:t>
            </a:r>
          </a:p>
          <a:p>
            <a:pPr>
              <a:lnSpc>
                <a:spcPct val="90000"/>
              </a:lnSpc>
            </a:pPr>
            <a:r>
              <a:rPr lang="en-US" altLang="en-US" sz="2400"/>
              <a:t>Disadvantages:</a:t>
            </a:r>
          </a:p>
          <a:p>
            <a:pPr lvl="1">
              <a:lnSpc>
                <a:spcPct val="90000"/>
              </a:lnSpc>
            </a:pPr>
            <a:r>
              <a:rPr lang="en-US" altLang="en-US" sz="2000"/>
              <a:t>The model does nothing to enforce confidentiality.</a:t>
            </a:r>
          </a:p>
          <a:p>
            <a:pPr lvl="1">
              <a:lnSpc>
                <a:spcPct val="90000"/>
              </a:lnSpc>
            </a:pPr>
            <a:r>
              <a:rPr lang="en-US" altLang="en-US" sz="2000"/>
              <a:t>The Biba model doesn’t support the granting and revocation of authorization.</a:t>
            </a:r>
          </a:p>
          <a:p>
            <a:pPr lvl="1">
              <a:lnSpc>
                <a:spcPct val="90000"/>
              </a:lnSpc>
            </a:pPr>
            <a:r>
              <a:rPr lang="en-US" altLang="en-US" sz="2000"/>
              <a:t>To use this model all computers in the system must support the labeling of  integrity for both subjects and objects.  To date, there is no network protocol that supports this labeling.  So there are problems with using the Biba model in a network environment.</a:t>
            </a:r>
          </a:p>
          <a:p>
            <a:pPr lvl="1">
              <a:lnSpc>
                <a:spcPct val="90000"/>
              </a:lnSpc>
            </a:pPr>
            <a:endParaRPr lang="en-US" altLang="en-US" sz="2000"/>
          </a:p>
          <a:p>
            <a:pPr lvl="1">
              <a:lnSpc>
                <a:spcPct val="90000"/>
              </a:lnSpc>
              <a:buFont typeface="Wingdings" panose="05000000000000000000" pitchFamily="2" charset="2"/>
              <a:buNone/>
            </a:pPr>
            <a:endParaRPr lang="en-US" altLang="en-US" sz="2000"/>
          </a:p>
          <a:p>
            <a:pPr>
              <a:lnSpc>
                <a:spcPct val="90000"/>
              </a:lnSpc>
            </a:pPr>
            <a:endParaRPr lang="en-US" altLang="en-US"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en-US"/>
              <a:t>Clark-Wilson Integrity Model</a:t>
            </a:r>
          </a:p>
        </p:txBody>
      </p:sp>
      <p:sp>
        <p:nvSpPr>
          <p:cNvPr id="14339" name="Rectangle 3"/>
          <p:cNvSpPr>
            <a:spLocks noGrp="1" noChangeArrowheads="1"/>
          </p:cNvSpPr>
          <p:nvPr>
            <p:ph idx="1"/>
          </p:nvPr>
        </p:nvSpPr>
        <p:spPr/>
        <p:txBody>
          <a:bodyPr>
            <a:noAutofit/>
          </a:bodyPr>
          <a:lstStyle/>
          <a:p>
            <a:pPr eaLnBrk="1" hangingPunct="1">
              <a:defRPr/>
            </a:pPr>
            <a:r>
              <a:rPr lang="en-US" sz="2400" dirty="0"/>
              <a:t>Two concepts</a:t>
            </a:r>
          </a:p>
          <a:p>
            <a:pPr lvl="1" eaLnBrk="1" hangingPunct="1">
              <a:defRPr/>
            </a:pPr>
            <a:r>
              <a:rPr lang="en-US" sz="2400" dirty="0"/>
              <a:t>Well-formed transactions: a user can manipulate data in constrained ways</a:t>
            </a:r>
          </a:p>
          <a:p>
            <a:pPr lvl="1" eaLnBrk="1" hangingPunct="1">
              <a:defRPr/>
            </a:pPr>
            <a:r>
              <a:rPr lang="en-US" sz="2400" dirty="0"/>
              <a:t>Separation of duty: one can create a transaction but not execute it</a:t>
            </a:r>
          </a:p>
          <a:p>
            <a:pPr eaLnBrk="1" hangingPunct="1">
              <a:defRPr/>
            </a:pPr>
            <a:r>
              <a:rPr lang="en-US" sz="2400" dirty="0"/>
              <a:t>CDI: constrained data items (loan app; checks)</a:t>
            </a:r>
          </a:p>
          <a:p>
            <a:pPr eaLnBrk="1" hangingPunct="1">
              <a:defRPr/>
            </a:pPr>
            <a:r>
              <a:rPr lang="en-US" sz="2400" dirty="0"/>
              <a:t>UDI: unconstrained items</a:t>
            </a:r>
          </a:p>
          <a:p>
            <a:pPr eaLnBrk="1" hangingPunct="1">
              <a:defRPr/>
            </a:pPr>
            <a:r>
              <a:rPr lang="en-US" sz="2400" dirty="0"/>
              <a:t>IVPs: procedures that assure all CDIs conform to integrity/consistency rules</a:t>
            </a:r>
          </a:p>
          <a:p>
            <a:pPr eaLnBrk="1" hangingPunct="1">
              <a:defRPr/>
            </a:pPr>
            <a:r>
              <a:rPr lang="en-US" sz="2400" dirty="0"/>
              <a:t>TPs: transactions that change CDIs</a:t>
            </a:r>
          </a:p>
          <a:p>
            <a:pPr eaLnBrk="1" hangingPunct="1">
              <a:defRPr/>
            </a:pPr>
            <a:r>
              <a:rPr lang="en-US" sz="2400" dirty="0"/>
              <a:t>Very practical; used in commercial world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rmAutofit/>
          </a:bodyPr>
          <a:lstStyle/>
          <a:p>
            <a:r>
              <a:rPr lang="en-US" sz="4000" dirty="0"/>
              <a:t>ALCOA</a:t>
            </a:r>
          </a:p>
        </p:txBody>
      </p:sp>
      <p:sp>
        <p:nvSpPr>
          <p:cNvPr id="4" name="Text Placeholder 3"/>
          <p:cNvSpPr>
            <a:spLocks noGrp="1"/>
          </p:cNvSpPr>
          <p:nvPr>
            <p:ph idx="1"/>
          </p:nvPr>
        </p:nvSpPr>
        <p:spPr/>
        <p:txBody>
          <a:bodyPr>
            <a:normAutofit fontScale="70000" lnSpcReduction="20000"/>
          </a:bodyPr>
          <a:lstStyle/>
          <a:p>
            <a:r>
              <a:rPr lang="en-US" sz="2800" dirty="0"/>
              <a:t>Per FDA guidance, data needs to be:</a:t>
            </a:r>
          </a:p>
          <a:p>
            <a:pPr lvl="1">
              <a:buFont typeface="Wingdings" panose="05000000000000000000" pitchFamily="2" charset="2"/>
              <a:buChar char="Ø"/>
            </a:pPr>
            <a:r>
              <a:rPr lang="en-US" sz="2400" b="1" dirty="0">
                <a:solidFill>
                  <a:srgbClr val="C00000"/>
                </a:solidFill>
              </a:rPr>
              <a:t>A</a:t>
            </a:r>
            <a:r>
              <a:rPr lang="en-US" sz="2400" b="1" dirty="0"/>
              <a:t>ttributable</a:t>
            </a:r>
          </a:p>
          <a:p>
            <a:pPr lvl="2">
              <a:spcAft>
                <a:spcPts val="900"/>
              </a:spcAft>
              <a:buFont typeface="Wingdings" panose="05000000000000000000" pitchFamily="2" charset="2"/>
              <a:buChar char="v"/>
            </a:pPr>
            <a:r>
              <a:rPr lang="en-US" sz="2000" dirty="0"/>
              <a:t>Identity of person</a:t>
            </a:r>
          </a:p>
          <a:p>
            <a:pPr lvl="1">
              <a:buFont typeface="Wingdings" panose="05000000000000000000" pitchFamily="2" charset="2"/>
              <a:buChar char="Ø"/>
            </a:pPr>
            <a:r>
              <a:rPr lang="en-US" sz="2400" b="1" dirty="0">
                <a:solidFill>
                  <a:srgbClr val="C00000"/>
                </a:solidFill>
              </a:rPr>
              <a:t>L</a:t>
            </a:r>
            <a:r>
              <a:rPr lang="en-US" sz="2400" b="1" dirty="0"/>
              <a:t>egible</a:t>
            </a:r>
          </a:p>
          <a:p>
            <a:pPr lvl="2">
              <a:spcAft>
                <a:spcPts val="900"/>
              </a:spcAft>
              <a:buFont typeface="Wingdings" panose="05000000000000000000" pitchFamily="2" charset="2"/>
              <a:buChar char="v"/>
            </a:pPr>
            <a:r>
              <a:rPr lang="en-US" sz="2000" dirty="0"/>
              <a:t>Readable and permanent</a:t>
            </a:r>
          </a:p>
          <a:p>
            <a:pPr lvl="1">
              <a:buFont typeface="Wingdings" panose="05000000000000000000" pitchFamily="2" charset="2"/>
              <a:buChar char="Ø"/>
            </a:pPr>
            <a:r>
              <a:rPr lang="en-US" sz="2400" b="1" dirty="0">
                <a:solidFill>
                  <a:srgbClr val="C00000"/>
                </a:solidFill>
              </a:rPr>
              <a:t>C</a:t>
            </a:r>
            <a:r>
              <a:rPr lang="en-US" sz="2400" b="1" dirty="0"/>
              <a:t>ontemporaneous</a:t>
            </a:r>
            <a:r>
              <a:rPr lang="en-US" sz="2400" b="1" dirty="0">
                <a:solidFill>
                  <a:srgbClr val="C00000"/>
                </a:solidFill>
              </a:rPr>
              <a:t> </a:t>
            </a:r>
          </a:p>
          <a:p>
            <a:pPr lvl="2">
              <a:lnSpc>
                <a:spcPct val="100000"/>
              </a:lnSpc>
              <a:spcAft>
                <a:spcPts val="900"/>
              </a:spcAft>
              <a:buFont typeface="Wingdings" panose="05000000000000000000" pitchFamily="2" charset="2"/>
              <a:buChar char="v"/>
            </a:pPr>
            <a:r>
              <a:rPr lang="en-US" sz="2000" dirty="0"/>
              <a:t>Recorded at time of the task or measurement</a:t>
            </a:r>
          </a:p>
          <a:p>
            <a:pPr lvl="1">
              <a:buFont typeface="Wingdings" panose="05000000000000000000" pitchFamily="2" charset="2"/>
              <a:buChar char="Ø"/>
            </a:pPr>
            <a:r>
              <a:rPr lang="en-US" sz="2400" b="1" dirty="0">
                <a:solidFill>
                  <a:srgbClr val="C00000"/>
                </a:solidFill>
              </a:rPr>
              <a:t>O</a:t>
            </a:r>
            <a:r>
              <a:rPr lang="en-US" sz="2400" b="1" dirty="0"/>
              <a:t>riginal</a:t>
            </a:r>
          </a:p>
          <a:p>
            <a:pPr lvl="2">
              <a:spcAft>
                <a:spcPts val="900"/>
              </a:spcAft>
              <a:buFont typeface="Wingdings" panose="05000000000000000000" pitchFamily="2" charset="2"/>
              <a:buChar char="v"/>
            </a:pPr>
            <a:r>
              <a:rPr lang="en-US" sz="2000" dirty="0"/>
              <a:t>File or format preserves the integrity of all elements</a:t>
            </a:r>
          </a:p>
          <a:p>
            <a:pPr lvl="1">
              <a:buFont typeface="Wingdings" panose="05000000000000000000" pitchFamily="2" charset="2"/>
              <a:buChar char="Ø"/>
            </a:pPr>
            <a:r>
              <a:rPr lang="en-US" sz="2400" b="1" dirty="0">
                <a:solidFill>
                  <a:srgbClr val="C00000"/>
                </a:solidFill>
              </a:rPr>
              <a:t>A</a:t>
            </a:r>
            <a:r>
              <a:rPr lang="en-US" sz="2400" b="1" dirty="0"/>
              <a:t>ccurate</a:t>
            </a:r>
          </a:p>
          <a:p>
            <a:pPr lvl="2">
              <a:lnSpc>
                <a:spcPct val="120000"/>
              </a:lnSpc>
              <a:spcAft>
                <a:spcPts val="900"/>
              </a:spcAft>
              <a:buFont typeface="Wingdings" panose="05000000000000000000" pitchFamily="2" charset="2"/>
              <a:buChar char="v"/>
            </a:pPr>
            <a:r>
              <a:rPr lang="en-US" sz="2000" dirty="0"/>
              <a:t>Reliable</a:t>
            </a:r>
          </a:p>
        </p:txBody>
      </p:sp>
      <p:sp>
        <p:nvSpPr>
          <p:cNvPr id="2" name="Slide Number Placeholder 1"/>
          <p:cNvSpPr>
            <a:spLocks noGrp="1"/>
          </p:cNvSpPr>
          <p:nvPr>
            <p:ph type="sldNum" sz="quarter" idx="12"/>
          </p:nvPr>
        </p:nvSpPr>
        <p:spPr/>
        <p:txBody>
          <a:bodyPr/>
          <a:lstStyle/>
          <a:p>
            <a:fld id="{BFEBEB0A-9E3D-4B14-9782-E2AE3DA60D96}" type="slidenum">
              <a:rPr lang="en-US" smtClean="0"/>
              <a:pPr/>
              <a:t>5</a:t>
            </a:fld>
            <a:endParaRPr lang="en-US"/>
          </a:p>
        </p:txBody>
      </p:sp>
    </p:spTree>
    <p:extLst>
      <p:ext uri="{BB962C8B-B14F-4D97-AF65-F5344CB8AC3E}">
        <p14:creationId xmlns:p14="http://schemas.microsoft.com/office/powerpoint/2010/main" val="2643553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t>Certified and Enforcement Rules</a:t>
            </a:r>
          </a:p>
        </p:txBody>
      </p:sp>
      <p:sp>
        <p:nvSpPr>
          <p:cNvPr id="45059" name="Content Placeholder 2"/>
          <p:cNvSpPr>
            <a:spLocks noGrp="1"/>
          </p:cNvSpPr>
          <p:nvPr>
            <p:ph idx="1"/>
          </p:nvPr>
        </p:nvSpPr>
        <p:spPr/>
        <p:txBody>
          <a:bodyPr>
            <a:normAutofit/>
          </a:bodyPr>
          <a:lstStyle/>
          <a:p>
            <a:r>
              <a:rPr lang="en-US" sz="2400" dirty="0"/>
              <a:t>C1: IVPs must ensure that all CDIs are in valid states</a:t>
            </a:r>
          </a:p>
          <a:p>
            <a:r>
              <a:rPr lang="en-US" sz="2400" dirty="0"/>
              <a:t>C2: All TPs must be certified (must take a CDI from a valid state to a valid final state)</a:t>
            </a:r>
          </a:p>
          <a:p>
            <a:pPr lvl="1"/>
            <a:r>
              <a:rPr lang="en-US" sz="2400" dirty="0"/>
              <a:t>(</a:t>
            </a:r>
            <a:r>
              <a:rPr lang="en-US" sz="2400" dirty="0" err="1"/>
              <a:t>Tpi</a:t>
            </a:r>
            <a:r>
              <a:rPr lang="en-US" sz="2400" dirty="0"/>
              <a:t>, </a:t>
            </a:r>
            <a:r>
              <a:rPr lang="en-US" sz="2400" dirty="0" err="1"/>
              <a:t>CDIa</a:t>
            </a:r>
            <a:r>
              <a:rPr lang="en-US" sz="2400" dirty="0"/>
              <a:t>, </a:t>
            </a:r>
            <a:r>
              <a:rPr lang="en-US" sz="2400" dirty="0" err="1"/>
              <a:t>CDIb</a:t>
            </a:r>
            <a:r>
              <a:rPr lang="en-US" sz="2400" dirty="0"/>
              <a:t>, </a:t>
            </a:r>
            <a:r>
              <a:rPr lang="en-US" sz="2400" dirty="0" err="1"/>
              <a:t>CDIc</a:t>
            </a:r>
            <a:r>
              <a:rPr lang="en-US" sz="2400" dirty="0"/>
              <a:t>, …)</a:t>
            </a:r>
          </a:p>
          <a:p>
            <a:r>
              <a:rPr lang="en-US" sz="2400" dirty="0"/>
              <a:t>E1: The system must maintain a list of relations specified in C2</a:t>
            </a:r>
          </a:p>
          <a:p>
            <a:r>
              <a:rPr lang="en-US" sz="2400" dirty="0"/>
              <a:t>E2: The system must maintain a list of (User, </a:t>
            </a:r>
            <a:r>
              <a:rPr lang="en-US" sz="2400" dirty="0" err="1"/>
              <a:t>Tpi</a:t>
            </a:r>
            <a:r>
              <a:rPr lang="en-US" sz="2400" dirty="0"/>
              <a:t>, (</a:t>
            </a:r>
            <a:r>
              <a:rPr lang="en-US" sz="2400" dirty="0" err="1"/>
              <a:t>CDIa</a:t>
            </a:r>
            <a:r>
              <a:rPr lang="en-US" sz="2400" dirty="0"/>
              <a:t>, </a:t>
            </a:r>
            <a:r>
              <a:rPr lang="en-US" sz="2400" dirty="0" err="1"/>
              <a:t>CDIb</a:t>
            </a:r>
            <a:r>
              <a:rPr lang="en-US" sz="2400" dirty="0"/>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Certified and Enforcement Rules</a:t>
            </a:r>
          </a:p>
        </p:txBody>
      </p:sp>
      <p:sp>
        <p:nvSpPr>
          <p:cNvPr id="46083" name="Content Placeholder 2"/>
          <p:cNvSpPr>
            <a:spLocks noGrp="1"/>
          </p:cNvSpPr>
          <p:nvPr>
            <p:ph idx="1"/>
          </p:nvPr>
        </p:nvSpPr>
        <p:spPr/>
        <p:txBody>
          <a:bodyPr>
            <a:normAutofit/>
          </a:bodyPr>
          <a:lstStyle/>
          <a:p>
            <a:r>
              <a:rPr lang="en-US" sz="2400" dirty="0"/>
              <a:t>C3: The list of relations in E2 must be certified to meet separation of duties</a:t>
            </a:r>
          </a:p>
          <a:p>
            <a:r>
              <a:rPr lang="en-US" sz="2400" dirty="0"/>
              <a:t>E3 The system must authenticate each user when executing a TP</a:t>
            </a:r>
          </a:p>
          <a:p>
            <a:r>
              <a:rPr lang="en-US" sz="2400" dirty="0"/>
              <a:t>C4: All TPs must be certified</a:t>
            </a:r>
          </a:p>
          <a:p>
            <a:r>
              <a:rPr lang="en-US" sz="2400" dirty="0"/>
              <a:t>C5: Any TP that takes UDI as in input value must be certified to perform valid transaction</a:t>
            </a:r>
          </a:p>
          <a:p>
            <a:r>
              <a:rPr lang="en-US" sz="2400" dirty="0"/>
              <a:t>E4: Only the agent permitted to certify entitles is allowed to do so</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srcRect l="3580" t="9265" r="3580" b="13898"/>
          <a:stretch>
            <a:fillRect/>
          </a:stretch>
        </p:blipFill>
        <p:spPr bwMode="auto">
          <a:xfrm>
            <a:off x="732488" y="0"/>
            <a:ext cx="10727024" cy="6858000"/>
          </a:xfrm>
          <a:prstGeom prst="rect">
            <a:avLst/>
          </a:prstGeom>
          <a:noFill/>
          <a:ln w="9525">
            <a:noFill/>
            <a:miter lim="800000"/>
            <a:headEnd/>
            <a:tailEnd/>
          </a:ln>
        </p:spPr>
      </p:pic>
      <p:sp>
        <p:nvSpPr>
          <p:cNvPr id="2" name="TextBox 1"/>
          <p:cNvSpPr txBox="1"/>
          <p:nvPr/>
        </p:nvSpPr>
        <p:spPr>
          <a:xfrm>
            <a:off x="8727916" y="848043"/>
            <a:ext cx="1960986" cy="584775"/>
          </a:xfrm>
          <a:prstGeom prst="rect">
            <a:avLst/>
          </a:prstGeom>
          <a:noFill/>
        </p:spPr>
        <p:txBody>
          <a:bodyPr wrap="none">
            <a:spAutoFit/>
          </a:bodyPr>
          <a:lstStyle/>
          <a:p>
            <a:pPr eaLnBrk="1" hangingPunct="1">
              <a:defRPr/>
            </a:pPr>
            <a:r>
              <a:rPr lang="en-US" sz="1600" dirty="0">
                <a:solidFill>
                  <a:srgbClr val="FF0000"/>
                </a:solidFill>
                <a:latin typeface="+mj-lt"/>
                <a:cs typeface="Arial" charset="0"/>
              </a:rPr>
              <a:t>Certification (C) and</a:t>
            </a:r>
          </a:p>
          <a:p>
            <a:pPr eaLnBrk="1" hangingPunct="1">
              <a:defRPr/>
            </a:pPr>
            <a:r>
              <a:rPr lang="en-US" sz="1600" dirty="0">
                <a:solidFill>
                  <a:srgbClr val="FF0000"/>
                </a:solidFill>
                <a:latin typeface="+mj-lt"/>
                <a:cs typeface="Arial" charset="0"/>
              </a:rPr>
              <a:t>Enforcement (E) rules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altLang="en-US"/>
              <a:t>The Chinese Wall Model</a:t>
            </a:r>
          </a:p>
        </p:txBody>
      </p:sp>
      <p:sp>
        <p:nvSpPr>
          <p:cNvPr id="14339" name="Rectangle 3"/>
          <p:cNvSpPr>
            <a:spLocks noGrp="1" noChangeArrowheads="1"/>
          </p:cNvSpPr>
          <p:nvPr>
            <p:ph idx="1"/>
          </p:nvPr>
        </p:nvSpPr>
        <p:spPr/>
        <p:txBody>
          <a:bodyPr>
            <a:noAutofit/>
          </a:bodyPr>
          <a:lstStyle/>
          <a:p>
            <a:pPr eaLnBrk="1" hangingPunct="1">
              <a:defRPr/>
            </a:pPr>
            <a:r>
              <a:rPr lang="en-US" sz="2000" dirty="0"/>
              <a:t>Hybrid model: addresses integrity and confidentiality</a:t>
            </a:r>
          </a:p>
          <a:p>
            <a:pPr eaLnBrk="1" hangingPunct="1">
              <a:defRPr/>
            </a:pPr>
            <a:r>
              <a:rPr lang="en-US" sz="2000" dirty="0"/>
              <a:t>Addresses conflict of interest (CI or </a:t>
            </a:r>
            <a:r>
              <a:rPr lang="en-US" sz="2000" dirty="0" err="1"/>
              <a:t>CoI</a:t>
            </a:r>
            <a:r>
              <a:rPr lang="en-US" sz="2000" dirty="0"/>
              <a:t>)</a:t>
            </a:r>
          </a:p>
          <a:p>
            <a:pPr eaLnBrk="1" hangingPunct="1">
              <a:defRPr/>
            </a:pPr>
            <a:r>
              <a:rPr lang="en-US" sz="2000" dirty="0"/>
              <a:t>Model elements</a:t>
            </a:r>
          </a:p>
          <a:p>
            <a:pPr lvl="1" eaLnBrk="1" hangingPunct="1">
              <a:defRPr/>
            </a:pPr>
            <a:r>
              <a:rPr lang="en-US" sz="2000" b="1" dirty="0">
                <a:solidFill>
                  <a:srgbClr val="FF0000"/>
                </a:solidFill>
              </a:rPr>
              <a:t>subjects</a:t>
            </a:r>
            <a:r>
              <a:rPr lang="en-US" sz="2000" dirty="0"/>
              <a:t>: active entities interested in accessing protected objects</a:t>
            </a:r>
          </a:p>
          <a:p>
            <a:pPr lvl="1" eaLnBrk="1" hangingPunct="1">
              <a:defRPr/>
            </a:pPr>
            <a:r>
              <a:rPr lang="en-US" sz="2000" b="1" dirty="0">
                <a:solidFill>
                  <a:srgbClr val="FF0000"/>
                </a:solidFill>
              </a:rPr>
              <a:t>information</a:t>
            </a:r>
          </a:p>
          <a:p>
            <a:pPr lvl="2" eaLnBrk="1" hangingPunct="1">
              <a:defRPr/>
            </a:pPr>
            <a:r>
              <a:rPr lang="en-US" sz="2000" dirty="0">
                <a:solidFill>
                  <a:srgbClr val="FF0000"/>
                </a:solidFill>
              </a:rPr>
              <a:t>objects</a:t>
            </a:r>
            <a:r>
              <a:rPr lang="en-US" sz="2000" dirty="0"/>
              <a:t>: individual data items, each about a </a:t>
            </a:r>
            <a:r>
              <a:rPr lang="en-US" sz="2000" dirty="0" err="1"/>
              <a:t>corp</a:t>
            </a:r>
            <a:endParaRPr lang="en-US" sz="2000" dirty="0"/>
          </a:p>
          <a:p>
            <a:pPr lvl="2" eaLnBrk="1" hangingPunct="1">
              <a:defRPr/>
            </a:pPr>
            <a:r>
              <a:rPr lang="en-US" sz="2000" dirty="0">
                <a:solidFill>
                  <a:srgbClr val="FF0000"/>
                </a:solidFill>
              </a:rPr>
              <a:t>datasets</a:t>
            </a:r>
            <a:r>
              <a:rPr lang="en-US" sz="2000" dirty="0"/>
              <a:t> (DS): all objects concerning one </a:t>
            </a:r>
            <a:r>
              <a:rPr lang="en-US" sz="2000" dirty="0" err="1"/>
              <a:t>corp</a:t>
            </a:r>
            <a:endParaRPr lang="en-US" sz="2000" dirty="0"/>
          </a:p>
          <a:p>
            <a:pPr lvl="2" eaLnBrk="1" hangingPunct="1">
              <a:defRPr/>
            </a:pPr>
            <a:r>
              <a:rPr lang="en-US" sz="2000" dirty="0">
                <a:solidFill>
                  <a:srgbClr val="FF0000"/>
                </a:solidFill>
              </a:rPr>
              <a:t>CI class</a:t>
            </a:r>
            <a:r>
              <a:rPr lang="en-US" sz="2000" dirty="0"/>
              <a:t>: datasets whose </a:t>
            </a:r>
            <a:r>
              <a:rPr lang="en-US" sz="2000" dirty="0" err="1"/>
              <a:t>corp</a:t>
            </a:r>
            <a:r>
              <a:rPr lang="en-US" sz="2000" dirty="0"/>
              <a:t> are in competition (conflict of interest or CI)</a:t>
            </a:r>
          </a:p>
          <a:p>
            <a:pPr lvl="1" eaLnBrk="1" hangingPunct="1">
              <a:defRPr/>
            </a:pPr>
            <a:r>
              <a:rPr lang="en-US" sz="2000" b="1" dirty="0">
                <a:solidFill>
                  <a:srgbClr val="FF0000"/>
                </a:solidFill>
              </a:rPr>
              <a:t>access rules</a:t>
            </a:r>
            <a:r>
              <a:rPr lang="en-US" sz="2000" dirty="0"/>
              <a:t>: rules for reading/writing data</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en-US"/>
              <a:t>The Chinese Wall Model</a:t>
            </a:r>
          </a:p>
        </p:txBody>
      </p:sp>
      <p:sp>
        <p:nvSpPr>
          <p:cNvPr id="51203" name="Rectangle 3"/>
          <p:cNvSpPr>
            <a:spLocks noGrp="1" noChangeArrowheads="1"/>
          </p:cNvSpPr>
          <p:nvPr>
            <p:ph idx="1"/>
          </p:nvPr>
        </p:nvSpPr>
        <p:spPr/>
        <p:txBody>
          <a:bodyPr>
            <a:normAutofit/>
          </a:bodyPr>
          <a:lstStyle/>
          <a:p>
            <a:pPr eaLnBrk="1" hangingPunct="1"/>
            <a:r>
              <a:rPr lang="en-US" altLang="en-US" sz="2400" dirty="0"/>
              <a:t>Not a true multilevel secure model</a:t>
            </a:r>
          </a:p>
          <a:p>
            <a:pPr lvl="1" eaLnBrk="1" hangingPunct="1"/>
            <a:r>
              <a:rPr lang="en-US" altLang="en-US" sz="2400" dirty="0"/>
              <a:t>the history of a subject’s access determines access control</a:t>
            </a:r>
          </a:p>
          <a:p>
            <a:pPr eaLnBrk="1" hangingPunct="1"/>
            <a:r>
              <a:rPr lang="en-US" altLang="en-US" sz="2400" dirty="0"/>
              <a:t>Subjects are only allowed access to info that is not held to conflict with any other info they already possess</a:t>
            </a:r>
          </a:p>
          <a:p>
            <a:pPr eaLnBrk="1" hangingPunct="1"/>
            <a:r>
              <a:rPr lang="en-US" altLang="en-US" sz="2400" dirty="0"/>
              <a:t>Once a subject accesses info from one dataset, a </a:t>
            </a:r>
            <a:r>
              <a:rPr lang="en-US" altLang="en-US" sz="2400" i="1" dirty="0"/>
              <a:t>wall</a:t>
            </a:r>
            <a:r>
              <a:rPr lang="en-US" altLang="en-US" sz="2400" dirty="0"/>
              <a:t> is set up to protect info in other datasets in the same CI</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p:cNvPicPr>
            <a:picLocks noChangeAspect="1" noChangeArrowheads="1"/>
          </p:cNvPicPr>
          <p:nvPr/>
        </p:nvPicPr>
        <p:blipFill>
          <a:blip r:embed="rId3"/>
          <a:srcRect l="7159" t="9265" r="3580" b="13898"/>
          <a:stretch>
            <a:fillRect/>
          </a:stretch>
        </p:blipFill>
        <p:spPr bwMode="auto">
          <a:xfrm>
            <a:off x="1216297" y="27200"/>
            <a:ext cx="9759406" cy="6803600"/>
          </a:xfrm>
          <a:prstGeom prst="rect">
            <a:avLst/>
          </a:prstGeom>
          <a:noFill/>
          <a:ln w="9525">
            <a:noFill/>
            <a:miter lim="800000"/>
            <a:headEnd/>
            <a:tailEnd/>
          </a:ln>
        </p:spPr>
      </p:pic>
      <p:sp>
        <p:nvSpPr>
          <p:cNvPr id="53252" name="TextBox 3"/>
          <p:cNvSpPr txBox="1">
            <a:spLocks noChangeArrowheads="1"/>
          </p:cNvSpPr>
          <p:nvPr/>
        </p:nvSpPr>
        <p:spPr bwMode="auto">
          <a:xfrm>
            <a:off x="7848600" y="1557339"/>
            <a:ext cx="2454262" cy="830997"/>
          </a:xfrm>
          <a:prstGeom prst="rect">
            <a:avLst/>
          </a:prstGeom>
          <a:noFill/>
          <a:ln w="9525">
            <a:noFill/>
            <a:miter lim="800000"/>
            <a:headEnd/>
            <a:tailEnd/>
          </a:ln>
        </p:spPr>
        <p:txBody>
          <a:bodyPr wrap="none">
            <a:spAutoFit/>
          </a:bodyPr>
          <a:lstStyle/>
          <a:p>
            <a:pPr eaLnBrk="1" hangingPunct="1"/>
            <a:r>
              <a:rPr lang="en-US" altLang="en-US" sz="1200" b="1" dirty="0">
                <a:solidFill>
                  <a:schemeClr val="bg1"/>
                </a:solidFill>
              </a:rPr>
              <a:t>*-property (write): </a:t>
            </a:r>
            <a:r>
              <a:rPr lang="en-US" altLang="en-US" sz="1200" dirty="0">
                <a:solidFill>
                  <a:schemeClr val="bg1"/>
                </a:solidFill>
              </a:rPr>
              <a:t>S can write</a:t>
            </a:r>
          </a:p>
          <a:p>
            <a:pPr eaLnBrk="1" hangingPunct="1"/>
            <a:r>
              <a:rPr lang="en-US" altLang="en-US" sz="1200" dirty="0">
                <a:solidFill>
                  <a:schemeClr val="bg1"/>
                </a:solidFill>
              </a:rPr>
              <a:t>O only if S can read O and all objects</a:t>
            </a:r>
          </a:p>
          <a:p>
            <a:pPr eaLnBrk="1" hangingPunct="1"/>
            <a:r>
              <a:rPr lang="en-US" altLang="en-US" sz="1200" dirty="0">
                <a:solidFill>
                  <a:schemeClr val="bg1"/>
                </a:solidFill>
              </a:rPr>
              <a:t>that S can read are in the same DS</a:t>
            </a:r>
          </a:p>
          <a:p>
            <a:pPr eaLnBrk="1" hangingPunct="1"/>
            <a:r>
              <a:rPr lang="en-US" altLang="en-US" sz="1200" dirty="0">
                <a:solidFill>
                  <a:schemeClr val="bg1"/>
                </a:solidFill>
              </a:rPr>
              <a:t>as O.</a:t>
            </a:r>
          </a:p>
        </p:txBody>
      </p:sp>
      <p:sp>
        <p:nvSpPr>
          <p:cNvPr id="53253" name="TextBox 4"/>
          <p:cNvSpPr txBox="1">
            <a:spLocks noChangeArrowheads="1"/>
          </p:cNvSpPr>
          <p:nvPr/>
        </p:nvSpPr>
        <p:spPr bwMode="auto">
          <a:xfrm>
            <a:off x="7848600" y="400051"/>
            <a:ext cx="2333716" cy="1015663"/>
          </a:xfrm>
          <a:prstGeom prst="rect">
            <a:avLst/>
          </a:prstGeom>
          <a:noFill/>
          <a:ln w="9525">
            <a:noFill/>
            <a:miter lim="800000"/>
            <a:headEnd/>
            <a:tailEnd/>
          </a:ln>
        </p:spPr>
        <p:txBody>
          <a:bodyPr wrap="none">
            <a:spAutoFit/>
          </a:bodyPr>
          <a:lstStyle/>
          <a:p>
            <a:pPr eaLnBrk="1" hangingPunct="1"/>
            <a:r>
              <a:rPr lang="en-US" altLang="en-US" sz="1200" b="1" dirty="0">
                <a:solidFill>
                  <a:schemeClr val="bg1"/>
                </a:solidFill>
              </a:rPr>
              <a:t>Simple sec rule </a:t>
            </a:r>
            <a:r>
              <a:rPr lang="en-US" altLang="en-US" sz="1200" dirty="0">
                <a:solidFill>
                  <a:schemeClr val="bg1"/>
                </a:solidFill>
              </a:rPr>
              <a:t>(read): S can </a:t>
            </a:r>
          </a:p>
          <a:p>
            <a:pPr eaLnBrk="1" hangingPunct="1"/>
            <a:r>
              <a:rPr lang="en-US" altLang="en-US" sz="1200" dirty="0">
                <a:solidFill>
                  <a:schemeClr val="bg1"/>
                </a:solidFill>
              </a:rPr>
              <a:t>read O if O is in the same DS as</a:t>
            </a:r>
          </a:p>
          <a:p>
            <a:pPr eaLnBrk="1" hangingPunct="1"/>
            <a:r>
              <a:rPr lang="en-US" altLang="en-US" sz="1200" dirty="0">
                <a:solidFill>
                  <a:schemeClr val="bg1"/>
                </a:solidFill>
              </a:rPr>
              <a:t>an object already accessed by S</a:t>
            </a:r>
          </a:p>
          <a:p>
            <a:pPr eaLnBrk="1" hangingPunct="1"/>
            <a:r>
              <a:rPr lang="en-US" altLang="en-US" sz="1200" dirty="0">
                <a:solidFill>
                  <a:schemeClr val="bg1"/>
                </a:solidFill>
              </a:rPr>
              <a:t>OR O belongs to a </a:t>
            </a:r>
            <a:r>
              <a:rPr lang="en-US" altLang="en-US" sz="1200" dirty="0" err="1">
                <a:solidFill>
                  <a:schemeClr val="bg1"/>
                </a:solidFill>
              </a:rPr>
              <a:t>CoI</a:t>
            </a:r>
            <a:r>
              <a:rPr lang="en-US" altLang="en-US" sz="1200" dirty="0">
                <a:solidFill>
                  <a:schemeClr val="bg1"/>
                </a:solidFill>
              </a:rPr>
              <a:t> from which</a:t>
            </a:r>
          </a:p>
          <a:p>
            <a:pPr eaLnBrk="1" hangingPunct="1"/>
            <a:r>
              <a:rPr lang="en-US" altLang="en-US" sz="1200" dirty="0">
                <a:solidFill>
                  <a:schemeClr val="bg1"/>
                </a:solidFill>
              </a:rPr>
              <a:t>S has not yet accessed any info</a:t>
            </a:r>
          </a:p>
        </p:txBody>
      </p:sp>
      <p:sp>
        <p:nvSpPr>
          <p:cNvPr id="53254" name="TextBox 5"/>
          <p:cNvSpPr txBox="1">
            <a:spLocks noChangeArrowheads="1"/>
          </p:cNvSpPr>
          <p:nvPr/>
        </p:nvSpPr>
        <p:spPr bwMode="auto">
          <a:xfrm>
            <a:off x="1631951" y="3219451"/>
            <a:ext cx="1694823" cy="461665"/>
          </a:xfrm>
          <a:prstGeom prst="rect">
            <a:avLst/>
          </a:prstGeom>
          <a:noFill/>
          <a:ln w="9525">
            <a:noFill/>
            <a:miter lim="800000"/>
            <a:headEnd/>
            <a:tailEnd/>
          </a:ln>
        </p:spPr>
        <p:txBody>
          <a:bodyPr wrap="none">
            <a:spAutoFit/>
          </a:bodyPr>
          <a:lstStyle/>
          <a:p>
            <a:pPr eaLnBrk="1" hangingPunct="1"/>
            <a:r>
              <a:rPr lang="en-US" altLang="en-US" sz="1200" i="1">
                <a:solidFill>
                  <a:srgbClr val="FF0000"/>
                </a:solidFill>
              </a:rPr>
              <a:t>Question: what can John or</a:t>
            </a:r>
          </a:p>
          <a:p>
            <a:pPr eaLnBrk="1" hangingPunct="1"/>
            <a:r>
              <a:rPr lang="en-US" altLang="en-US" sz="1200" i="1">
                <a:solidFill>
                  <a:srgbClr val="FF0000"/>
                </a:solidFill>
              </a:rPr>
              <a:t>Jane write to?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r>
              <a:rPr lang="en-US" altLang="zh-CN">
                <a:ea typeface="SimSun" pitchFamily="2" charset="-122"/>
              </a:rPr>
              <a:t>CW-*-Property</a:t>
            </a:r>
          </a:p>
        </p:txBody>
      </p:sp>
      <p:sp>
        <p:nvSpPr>
          <p:cNvPr id="55299" name="Rectangle 1027"/>
          <p:cNvSpPr>
            <a:spLocks noGrp="1" noChangeArrowheads="1"/>
          </p:cNvSpPr>
          <p:nvPr>
            <p:ph idx="1"/>
          </p:nvPr>
        </p:nvSpPr>
        <p:spPr>
          <a:ln w="57150" cmpd="thickThin">
            <a:solidFill>
              <a:schemeClr val="accent1"/>
            </a:solidFill>
          </a:ln>
        </p:spPr>
        <p:txBody>
          <a:bodyPr>
            <a:normAutofit/>
          </a:bodyPr>
          <a:lstStyle/>
          <a:p>
            <a:pPr marL="458788" indent="-458788">
              <a:buNone/>
            </a:pPr>
            <a:r>
              <a:rPr lang="en-US" altLang="zh-CN" sz="2000" i="1" dirty="0">
                <a:solidFill>
                  <a:schemeClr val="hlink"/>
                </a:solidFill>
                <a:ea typeface="SimSun" pitchFamily="2" charset="-122"/>
              </a:rPr>
              <a:t>s</a:t>
            </a:r>
            <a:r>
              <a:rPr lang="en-US" altLang="zh-CN" sz="2000" dirty="0">
                <a:ea typeface="SimSun" pitchFamily="2" charset="-122"/>
              </a:rPr>
              <a:t> can write to </a:t>
            </a:r>
            <a:r>
              <a:rPr lang="en-US" altLang="zh-CN" sz="2000" i="1" dirty="0">
                <a:solidFill>
                  <a:srgbClr val="009900"/>
                </a:solidFill>
                <a:ea typeface="SimSun" pitchFamily="2" charset="-122"/>
              </a:rPr>
              <a:t>o</a:t>
            </a:r>
            <a:r>
              <a:rPr lang="en-US" altLang="zh-CN" sz="2000" dirty="0">
                <a:ea typeface="SimSun" pitchFamily="2" charset="-122"/>
              </a:rPr>
              <a:t> </a:t>
            </a:r>
            <a:r>
              <a:rPr lang="en-US" altLang="zh-CN" sz="2000" dirty="0" err="1">
                <a:ea typeface="SimSun" pitchFamily="2" charset="-122"/>
              </a:rPr>
              <a:t>iff</a:t>
            </a:r>
            <a:r>
              <a:rPr lang="en-US" altLang="zh-CN" sz="2000" dirty="0">
                <a:ea typeface="SimSun" pitchFamily="2" charset="-122"/>
              </a:rPr>
              <a:t> both of the following hold:</a:t>
            </a:r>
          </a:p>
          <a:p>
            <a:pPr marL="1223963" lvl="1" indent="-533400">
              <a:buFont typeface="Times" charset="0"/>
              <a:buAutoNum type="arabicPeriod"/>
            </a:pPr>
            <a:r>
              <a:rPr lang="en-US" altLang="zh-CN" sz="2000" dirty="0">
                <a:ea typeface="SimSun" pitchFamily="2" charset="-122"/>
              </a:rPr>
              <a:t>The CW-simple condition permits </a:t>
            </a:r>
            <a:r>
              <a:rPr lang="en-US" altLang="zh-CN" sz="2000" i="1" dirty="0">
                <a:solidFill>
                  <a:schemeClr val="hlink"/>
                </a:solidFill>
                <a:ea typeface="SimSun" pitchFamily="2" charset="-122"/>
              </a:rPr>
              <a:t>s</a:t>
            </a:r>
            <a:r>
              <a:rPr lang="en-US" altLang="zh-CN" sz="2000" dirty="0">
                <a:ea typeface="SimSun" pitchFamily="2" charset="-122"/>
              </a:rPr>
              <a:t> to read </a:t>
            </a:r>
            <a:r>
              <a:rPr lang="en-US" altLang="zh-CN" sz="2000" i="1" dirty="0">
                <a:solidFill>
                  <a:srgbClr val="009900"/>
                </a:solidFill>
                <a:ea typeface="SimSun" pitchFamily="2" charset="-122"/>
              </a:rPr>
              <a:t>o</a:t>
            </a:r>
            <a:endParaRPr lang="en-US" altLang="zh-CN" sz="2000" dirty="0">
              <a:ea typeface="SimSun" pitchFamily="2" charset="-122"/>
            </a:endParaRPr>
          </a:p>
          <a:p>
            <a:pPr marL="1223963" lvl="1" indent="-533400">
              <a:buFont typeface="Times" charset="0"/>
              <a:buAutoNum type="arabicPeriod"/>
            </a:pPr>
            <a:r>
              <a:rPr lang="en-US" altLang="zh-CN" sz="2000" dirty="0">
                <a:ea typeface="SimSun" pitchFamily="2" charset="-122"/>
              </a:rPr>
              <a:t>For all </a:t>
            </a:r>
            <a:r>
              <a:rPr lang="en-US" altLang="zh-CN" sz="2000" i="1" dirty="0" err="1">
                <a:ea typeface="SimSun" pitchFamily="2" charset="-122"/>
              </a:rPr>
              <a:t>unsanitized</a:t>
            </a:r>
            <a:r>
              <a:rPr lang="en-US" altLang="zh-CN" sz="2000" dirty="0">
                <a:ea typeface="SimSun" pitchFamily="2" charset="-122"/>
              </a:rPr>
              <a:t> objects </a:t>
            </a:r>
            <a:r>
              <a:rPr lang="en-US" altLang="zh-CN" sz="2000" i="1" dirty="0">
                <a:solidFill>
                  <a:srgbClr val="009900"/>
                </a:solidFill>
                <a:ea typeface="SimSun" pitchFamily="2" charset="-122"/>
              </a:rPr>
              <a:t>o</a:t>
            </a:r>
            <a:r>
              <a:rPr lang="en-US" altLang="zh-CN" sz="2000" i="1" dirty="0">
                <a:solidFill>
                  <a:srgbClr val="009900"/>
                </a:solidFill>
                <a:ea typeface="SimSun" pitchFamily="2" charset="-122"/>
                <a:sym typeface="Symbol" pitchFamily="18" charset="2"/>
              </a:rPr>
              <a:t></a:t>
            </a:r>
            <a:r>
              <a:rPr lang="en-US" altLang="zh-CN" sz="2000" dirty="0">
                <a:ea typeface="SimSun" pitchFamily="2" charset="-122"/>
              </a:rPr>
              <a:t>, if </a:t>
            </a:r>
            <a:r>
              <a:rPr lang="en-US" altLang="zh-CN" sz="2000" i="1" dirty="0">
                <a:solidFill>
                  <a:schemeClr val="hlink"/>
                </a:solidFill>
                <a:ea typeface="SimSun" pitchFamily="2" charset="-122"/>
              </a:rPr>
              <a:t>s</a:t>
            </a:r>
            <a:r>
              <a:rPr lang="en-US" altLang="zh-CN" sz="2000" dirty="0">
                <a:ea typeface="SimSun" pitchFamily="2" charset="-122"/>
              </a:rPr>
              <a:t> can read </a:t>
            </a:r>
            <a:r>
              <a:rPr lang="en-US" altLang="zh-CN" sz="2000" i="1" dirty="0">
                <a:solidFill>
                  <a:srgbClr val="009900"/>
                </a:solidFill>
                <a:ea typeface="SimSun" pitchFamily="2" charset="-122"/>
              </a:rPr>
              <a:t>o</a:t>
            </a:r>
            <a:r>
              <a:rPr lang="en-US" altLang="zh-CN" sz="2000" i="1" dirty="0">
                <a:solidFill>
                  <a:srgbClr val="009900"/>
                </a:solidFill>
                <a:ea typeface="SimSun" pitchFamily="2" charset="-122"/>
                <a:sym typeface="Symbol" pitchFamily="18" charset="2"/>
              </a:rPr>
              <a:t></a:t>
            </a:r>
            <a:r>
              <a:rPr lang="en-US" altLang="zh-CN" sz="2000" dirty="0">
                <a:ea typeface="SimSun" pitchFamily="2" charset="-122"/>
              </a:rPr>
              <a:t>, then </a:t>
            </a:r>
            <a:r>
              <a:rPr lang="en-US" altLang="zh-CN" sz="2000" i="1" dirty="0">
                <a:ea typeface="SimSun" pitchFamily="2" charset="-122"/>
              </a:rPr>
              <a:t>CD </a:t>
            </a:r>
            <a:r>
              <a:rPr lang="en-US" altLang="zh-CN" sz="2000" dirty="0">
                <a:ea typeface="SimSun" pitchFamily="2" charset="-122"/>
              </a:rPr>
              <a:t>(</a:t>
            </a:r>
            <a:r>
              <a:rPr lang="en-US" altLang="zh-CN" sz="2000" i="1" dirty="0">
                <a:solidFill>
                  <a:srgbClr val="009900"/>
                </a:solidFill>
                <a:ea typeface="SimSun" pitchFamily="2" charset="-122"/>
              </a:rPr>
              <a:t>o</a:t>
            </a:r>
            <a:r>
              <a:rPr lang="en-US" altLang="zh-CN" sz="2000" i="1" dirty="0">
                <a:ea typeface="SimSun" pitchFamily="2" charset="-122"/>
                <a:sym typeface="Symbol" pitchFamily="18" charset="2"/>
              </a:rPr>
              <a:t></a:t>
            </a:r>
            <a:r>
              <a:rPr lang="en-US" altLang="zh-CN" sz="2000" dirty="0">
                <a:ea typeface="SimSun" pitchFamily="2" charset="-122"/>
              </a:rPr>
              <a:t>) = </a:t>
            </a:r>
            <a:r>
              <a:rPr lang="en-US" altLang="zh-CN" sz="2000" i="1" dirty="0">
                <a:ea typeface="SimSun" pitchFamily="2" charset="-122"/>
              </a:rPr>
              <a:t>CD </a:t>
            </a:r>
            <a:r>
              <a:rPr lang="en-US" altLang="zh-CN" sz="2000" dirty="0">
                <a:ea typeface="SimSun" pitchFamily="2" charset="-122"/>
              </a:rPr>
              <a:t>(</a:t>
            </a:r>
            <a:r>
              <a:rPr lang="en-US" altLang="zh-CN" sz="2000" i="1" dirty="0">
                <a:solidFill>
                  <a:srgbClr val="009900"/>
                </a:solidFill>
                <a:ea typeface="SimSun" pitchFamily="2" charset="-122"/>
              </a:rPr>
              <a:t>o</a:t>
            </a:r>
            <a:r>
              <a:rPr lang="en-US" altLang="zh-CN" sz="2000" dirty="0">
                <a:ea typeface="SimSun" pitchFamily="2" charset="-122"/>
              </a:rPr>
              <a:t>)</a:t>
            </a:r>
          </a:p>
          <a:p>
            <a:pPr marL="1223963" lvl="1" indent="-533400">
              <a:buFont typeface="Times" charset="0"/>
              <a:buChar char="–"/>
            </a:pPr>
            <a:r>
              <a:rPr lang="en-US" altLang="zh-CN" sz="2000" dirty="0">
                <a:ea typeface="SimSun" pitchFamily="2" charset="-122"/>
              </a:rPr>
              <a:t>All </a:t>
            </a:r>
            <a:r>
              <a:rPr lang="en-US" altLang="zh-CN" sz="2000" i="1" dirty="0">
                <a:solidFill>
                  <a:schemeClr val="hlink"/>
                </a:solidFill>
                <a:ea typeface="SimSun" pitchFamily="2" charset="-122"/>
              </a:rPr>
              <a:t>s</a:t>
            </a:r>
            <a:r>
              <a:rPr lang="en-US" altLang="zh-CN" sz="2000" dirty="0">
                <a:ea typeface="SimSun" pitchFamily="2" charset="-122"/>
              </a:rPr>
              <a:t> can read are either within the same CD, or sanitized </a:t>
            </a:r>
          </a:p>
        </p:txBody>
      </p:sp>
      <p:grpSp>
        <p:nvGrpSpPr>
          <p:cNvPr id="2" name="Group 1068"/>
          <p:cNvGrpSpPr>
            <a:grpSpLocks/>
          </p:cNvGrpSpPr>
          <p:nvPr/>
        </p:nvGrpSpPr>
        <p:grpSpPr bwMode="auto">
          <a:xfrm>
            <a:off x="2193925" y="3573464"/>
            <a:ext cx="8286750" cy="2287587"/>
            <a:chOff x="192" y="2726"/>
            <a:chExt cx="5480" cy="1459"/>
          </a:xfrm>
        </p:grpSpPr>
        <p:grpSp>
          <p:nvGrpSpPr>
            <p:cNvPr id="3" name="Group 1028"/>
            <p:cNvGrpSpPr>
              <a:grpSpLocks/>
            </p:cNvGrpSpPr>
            <p:nvPr/>
          </p:nvGrpSpPr>
          <p:grpSpPr bwMode="auto">
            <a:xfrm>
              <a:off x="942" y="3638"/>
              <a:ext cx="769" cy="545"/>
              <a:chOff x="909" y="2783"/>
              <a:chExt cx="769" cy="545"/>
            </a:xfrm>
          </p:grpSpPr>
          <p:sp>
            <p:nvSpPr>
              <p:cNvPr id="55338" name="Rectangle 1029"/>
              <p:cNvSpPr>
                <a:spLocks noChangeArrowheads="1"/>
              </p:cNvSpPr>
              <p:nvPr/>
            </p:nvSpPr>
            <p:spPr bwMode="auto">
              <a:xfrm>
                <a:off x="909" y="2783"/>
                <a:ext cx="709" cy="545"/>
              </a:xfrm>
              <a:prstGeom prst="rect">
                <a:avLst/>
              </a:prstGeom>
              <a:noFill/>
              <a:ln w="22225">
                <a:solidFill>
                  <a:schemeClr val="tx1"/>
                </a:solidFill>
                <a:miter lim="800000"/>
                <a:headEnd/>
                <a:tailEnd/>
              </a:ln>
            </p:spPr>
            <p:txBody>
              <a:bodyPr/>
              <a:lstStyle/>
              <a:p>
                <a:pPr eaLnBrk="1" hangingPunct="1"/>
                <a:endParaRPr lang="en-US" altLang="en-US"/>
              </a:p>
            </p:txBody>
          </p:sp>
          <p:sp>
            <p:nvSpPr>
              <p:cNvPr id="55339" name="Rectangle 1030"/>
              <p:cNvSpPr>
                <a:spLocks noChangeArrowheads="1"/>
              </p:cNvSpPr>
              <p:nvPr/>
            </p:nvSpPr>
            <p:spPr bwMode="auto">
              <a:xfrm>
                <a:off x="975" y="2855"/>
                <a:ext cx="703" cy="412"/>
              </a:xfrm>
              <a:prstGeom prst="rect">
                <a:avLst/>
              </a:prstGeom>
              <a:noFill/>
              <a:ln w="9525">
                <a:noFill/>
                <a:miter lim="800000"/>
                <a:headEnd/>
                <a:tailEnd/>
              </a:ln>
            </p:spPr>
            <p:txBody>
              <a:bodyPr lIns="0" tIns="0" rIns="0" bIns="0">
                <a:spAutoFit/>
              </a:bodyPr>
              <a:lstStyle/>
              <a:p>
                <a:r>
                  <a:rPr lang="en-US" altLang="zh-CN" sz="2100" dirty="0">
                    <a:latin typeface="Times" charset="0"/>
                    <a:ea typeface="SimSun" pitchFamily="2" charset="-122"/>
                  </a:rPr>
                  <a:t>Bank of America</a:t>
                </a:r>
              </a:p>
            </p:txBody>
          </p:sp>
        </p:grpSp>
        <p:grpSp>
          <p:nvGrpSpPr>
            <p:cNvPr id="4" name="Group 1031"/>
            <p:cNvGrpSpPr>
              <a:grpSpLocks/>
            </p:cNvGrpSpPr>
            <p:nvPr/>
          </p:nvGrpSpPr>
          <p:grpSpPr bwMode="auto">
            <a:xfrm>
              <a:off x="192" y="3643"/>
              <a:ext cx="683" cy="531"/>
              <a:chOff x="612" y="3415"/>
              <a:chExt cx="683" cy="503"/>
            </a:xfrm>
          </p:grpSpPr>
          <p:sp>
            <p:nvSpPr>
              <p:cNvPr id="55336" name="Rectangle 1032"/>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5337" name="Rectangle 1033"/>
              <p:cNvSpPr>
                <a:spLocks noChangeArrowheads="1"/>
              </p:cNvSpPr>
              <p:nvPr/>
            </p:nvSpPr>
            <p:spPr bwMode="auto">
              <a:xfrm>
                <a:off x="680" y="3536"/>
                <a:ext cx="615" cy="195"/>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Citibank</a:t>
                </a:r>
                <a:endParaRPr lang="en-US" altLang="zh-CN" dirty="0">
                  <a:latin typeface="Times" charset="0"/>
                  <a:ea typeface="SimSun" pitchFamily="2" charset="-122"/>
                </a:endParaRPr>
              </a:p>
            </p:txBody>
          </p:sp>
        </p:grpSp>
        <p:grpSp>
          <p:nvGrpSpPr>
            <p:cNvPr id="5" name="Group 1034"/>
            <p:cNvGrpSpPr>
              <a:grpSpLocks/>
            </p:cNvGrpSpPr>
            <p:nvPr/>
          </p:nvGrpSpPr>
          <p:grpSpPr bwMode="auto">
            <a:xfrm>
              <a:off x="1731" y="3644"/>
              <a:ext cx="727" cy="541"/>
              <a:chOff x="1418" y="3460"/>
              <a:chExt cx="727" cy="503"/>
            </a:xfrm>
          </p:grpSpPr>
          <p:sp>
            <p:nvSpPr>
              <p:cNvPr id="55334" name="Rectangle 1035"/>
              <p:cNvSpPr>
                <a:spLocks noChangeArrowheads="1"/>
              </p:cNvSpPr>
              <p:nvPr/>
            </p:nvSpPr>
            <p:spPr bwMode="auto">
              <a:xfrm>
                <a:off x="1418" y="3460"/>
                <a:ext cx="65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5335" name="Rectangle 1036"/>
              <p:cNvSpPr>
                <a:spLocks noChangeArrowheads="1"/>
              </p:cNvSpPr>
              <p:nvPr/>
            </p:nvSpPr>
            <p:spPr bwMode="auto">
              <a:xfrm>
                <a:off x="1448" y="3536"/>
                <a:ext cx="697" cy="383"/>
              </a:xfrm>
              <a:prstGeom prst="rect">
                <a:avLst/>
              </a:prstGeom>
              <a:noFill/>
              <a:ln w="9525">
                <a:noFill/>
                <a:miter lim="800000"/>
                <a:headEnd/>
                <a:tailEnd/>
              </a:ln>
            </p:spPr>
            <p:txBody>
              <a:bodyPr lIns="0" tIns="0" rIns="0" bIns="0">
                <a:spAutoFit/>
              </a:bodyPr>
              <a:lstStyle/>
              <a:p>
                <a:r>
                  <a:rPr lang="en-US" altLang="zh-CN" sz="2100" dirty="0">
                    <a:latin typeface="Times" charset="0"/>
                    <a:ea typeface="SimSun" pitchFamily="2" charset="-122"/>
                  </a:rPr>
                  <a:t>Bank of the West</a:t>
                </a:r>
              </a:p>
            </p:txBody>
          </p:sp>
        </p:grpSp>
        <p:sp>
          <p:nvSpPr>
            <p:cNvPr id="55304" name="Rectangle 1037"/>
            <p:cNvSpPr>
              <a:spLocks noChangeArrowheads="1"/>
            </p:cNvSpPr>
            <p:nvPr/>
          </p:nvSpPr>
          <p:spPr bwMode="auto">
            <a:xfrm>
              <a:off x="801" y="3063"/>
              <a:ext cx="376" cy="206"/>
            </a:xfrm>
            <a:prstGeom prst="rect">
              <a:avLst/>
            </a:prstGeom>
            <a:noFill/>
            <a:ln w="9525">
              <a:noFill/>
              <a:miter lim="800000"/>
              <a:headEnd/>
              <a:tailEnd/>
            </a:ln>
          </p:spPr>
          <p:txBody>
            <a:bodyPr wrap="none" lIns="0" tIns="0" rIns="0" bIns="0">
              <a:spAutoFit/>
            </a:bodyPr>
            <a:lstStyle/>
            <a:p>
              <a:r>
                <a:rPr lang="en-US" altLang="zh-CN" sz="2100">
                  <a:latin typeface="Times" charset="0"/>
                  <a:ea typeface="SimSun" pitchFamily="2" charset="-122"/>
                </a:rPr>
                <a:t>Bank</a:t>
              </a:r>
              <a:endParaRPr lang="en-US" altLang="zh-CN">
                <a:latin typeface="Times" charset="0"/>
                <a:ea typeface="SimSun" pitchFamily="2" charset="-122"/>
              </a:endParaRPr>
            </a:p>
          </p:txBody>
        </p:sp>
        <p:grpSp>
          <p:nvGrpSpPr>
            <p:cNvPr id="6" name="Group 1038"/>
            <p:cNvGrpSpPr>
              <a:grpSpLocks/>
            </p:cNvGrpSpPr>
            <p:nvPr/>
          </p:nvGrpSpPr>
          <p:grpSpPr bwMode="auto">
            <a:xfrm>
              <a:off x="2651" y="3744"/>
              <a:ext cx="539" cy="341"/>
              <a:chOff x="3407" y="1859"/>
              <a:chExt cx="768" cy="503"/>
            </a:xfrm>
          </p:grpSpPr>
          <p:sp>
            <p:nvSpPr>
              <p:cNvPr id="55332" name="Rectangle 1039"/>
              <p:cNvSpPr>
                <a:spLocks noChangeArrowheads="1"/>
              </p:cNvSpPr>
              <p:nvPr/>
            </p:nvSpPr>
            <p:spPr bwMode="auto">
              <a:xfrm>
                <a:off x="3407" y="1859"/>
                <a:ext cx="768"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5333" name="Rectangle 1040"/>
              <p:cNvSpPr>
                <a:spLocks noChangeArrowheads="1"/>
              </p:cNvSpPr>
              <p:nvPr/>
            </p:nvSpPr>
            <p:spPr bwMode="auto">
              <a:xfrm>
                <a:off x="3494" y="1921"/>
                <a:ext cx="523" cy="304"/>
              </a:xfrm>
              <a:prstGeom prst="rect">
                <a:avLst/>
              </a:prstGeom>
              <a:noFill/>
              <a:ln w="9525">
                <a:noFill/>
                <a:miter lim="800000"/>
                <a:headEnd/>
                <a:tailEnd/>
              </a:ln>
            </p:spPr>
            <p:txBody>
              <a:bodyPr wrap="none" lIns="0" tIns="0" rIns="0" bIns="0">
                <a:spAutoFit/>
              </a:bodyPr>
              <a:lstStyle/>
              <a:p>
                <a:r>
                  <a:rPr lang="en-US" altLang="zh-CN" sz="2100">
                    <a:latin typeface="Times" charset="0"/>
                    <a:ea typeface="SimSun" pitchFamily="2" charset="-122"/>
                  </a:rPr>
                  <a:t>Shell</a:t>
                </a:r>
                <a:endParaRPr lang="en-US" altLang="zh-CN">
                  <a:latin typeface="Times" charset="0"/>
                  <a:ea typeface="SimSun" pitchFamily="2" charset="-122"/>
                </a:endParaRPr>
              </a:p>
            </p:txBody>
          </p:sp>
        </p:grpSp>
        <p:grpSp>
          <p:nvGrpSpPr>
            <p:cNvPr id="7" name="Group 1041"/>
            <p:cNvGrpSpPr>
              <a:grpSpLocks/>
            </p:cNvGrpSpPr>
            <p:nvPr/>
          </p:nvGrpSpPr>
          <p:grpSpPr bwMode="auto">
            <a:xfrm>
              <a:off x="3264" y="3744"/>
              <a:ext cx="550" cy="332"/>
              <a:chOff x="3393" y="2403"/>
              <a:chExt cx="550" cy="332"/>
            </a:xfrm>
          </p:grpSpPr>
          <p:sp>
            <p:nvSpPr>
              <p:cNvPr id="55330" name="Rectangle 1042"/>
              <p:cNvSpPr>
                <a:spLocks noChangeArrowheads="1"/>
              </p:cNvSpPr>
              <p:nvPr/>
            </p:nvSpPr>
            <p:spPr bwMode="auto">
              <a:xfrm>
                <a:off x="3393" y="2403"/>
                <a:ext cx="550" cy="332"/>
              </a:xfrm>
              <a:prstGeom prst="rect">
                <a:avLst/>
              </a:prstGeom>
              <a:noFill/>
              <a:ln w="22225">
                <a:solidFill>
                  <a:schemeClr val="tx1"/>
                </a:solidFill>
                <a:miter lim="800000"/>
                <a:headEnd/>
                <a:tailEnd/>
              </a:ln>
            </p:spPr>
            <p:txBody>
              <a:bodyPr/>
              <a:lstStyle/>
              <a:p>
                <a:pPr eaLnBrk="1" hangingPunct="1"/>
                <a:endParaRPr lang="en-US" altLang="en-US"/>
              </a:p>
            </p:txBody>
          </p:sp>
          <p:sp>
            <p:nvSpPr>
              <p:cNvPr id="55331" name="Rectangle 1043"/>
              <p:cNvSpPr>
                <a:spLocks noChangeArrowheads="1"/>
              </p:cNvSpPr>
              <p:nvPr/>
            </p:nvSpPr>
            <p:spPr bwMode="auto">
              <a:xfrm>
                <a:off x="3437" y="2479"/>
                <a:ext cx="436" cy="206"/>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Mobil</a:t>
                </a:r>
                <a:endParaRPr lang="en-US" altLang="zh-CN" dirty="0">
                  <a:latin typeface="Times" charset="0"/>
                  <a:ea typeface="SimSun" pitchFamily="2" charset="-122"/>
                </a:endParaRPr>
              </a:p>
            </p:txBody>
          </p:sp>
        </p:grpSp>
        <p:grpSp>
          <p:nvGrpSpPr>
            <p:cNvPr id="8" name="Group 1044"/>
            <p:cNvGrpSpPr>
              <a:grpSpLocks/>
            </p:cNvGrpSpPr>
            <p:nvPr/>
          </p:nvGrpSpPr>
          <p:grpSpPr bwMode="auto">
            <a:xfrm>
              <a:off x="4518" y="3754"/>
              <a:ext cx="544" cy="318"/>
              <a:chOff x="4273" y="1859"/>
              <a:chExt cx="544" cy="346"/>
            </a:xfrm>
          </p:grpSpPr>
          <p:sp>
            <p:nvSpPr>
              <p:cNvPr id="55328" name="Rectangle 1045"/>
              <p:cNvSpPr>
                <a:spLocks noChangeArrowheads="1"/>
              </p:cNvSpPr>
              <p:nvPr/>
            </p:nvSpPr>
            <p:spPr bwMode="auto">
              <a:xfrm>
                <a:off x="4273" y="1859"/>
                <a:ext cx="544" cy="346"/>
              </a:xfrm>
              <a:prstGeom prst="rect">
                <a:avLst/>
              </a:prstGeom>
              <a:noFill/>
              <a:ln w="22225">
                <a:solidFill>
                  <a:schemeClr val="tx1"/>
                </a:solidFill>
                <a:miter lim="800000"/>
                <a:headEnd/>
                <a:tailEnd/>
              </a:ln>
            </p:spPr>
            <p:txBody>
              <a:bodyPr/>
              <a:lstStyle/>
              <a:p>
                <a:pPr eaLnBrk="1" hangingPunct="1"/>
                <a:endParaRPr lang="en-US" altLang="en-US"/>
              </a:p>
            </p:txBody>
          </p:sp>
          <p:sp>
            <p:nvSpPr>
              <p:cNvPr id="55329" name="Rectangle 1046"/>
              <p:cNvSpPr>
                <a:spLocks noChangeArrowheads="1"/>
              </p:cNvSpPr>
              <p:nvPr/>
            </p:nvSpPr>
            <p:spPr bwMode="auto">
              <a:xfrm>
                <a:off x="4299" y="1910"/>
                <a:ext cx="513" cy="224"/>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Texaco</a:t>
                </a:r>
                <a:endParaRPr lang="en-US" altLang="zh-CN" dirty="0">
                  <a:latin typeface="Times" charset="0"/>
                  <a:ea typeface="SimSun" pitchFamily="2" charset="-122"/>
                </a:endParaRPr>
              </a:p>
            </p:txBody>
          </p:sp>
        </p:grpSp>
        <p:grpSp>
          <p:nvGrpSpPr>
            <p:cNvPr id="9" name="Group 1047"/>
            <p:cNvGrpSpPr>
              <a:grpSpLocks/>
            </p:cNvGrpSpPr>
            <p:nvPr/>
          </p:nvGrpSpPr>
          <p:grpSpPr bwMode="auto">
            <a:xfrm>
              <a:off x="3882" y="3745"/>
              <a:ext cx="566" cy="329"/>
              <a:chOff x="4370" y="2403"/>
              <a:chExt cx="566" cy="329"/>
            </a:xfrm>
          </p:grpSpPr>
          <p:sp>
            <p:nvSpPr>
              <p:cNvPr id="55326" name="Rectangle 1048"/>
              <p:cNvSpPr>
                <a:spLocks noChangeArrowheads="1"/>
              </p:cNvSpPr>
              <p:nvPr/>
            </p:nvSpPr>
            <p:spPr bwMode="auto">
              <a:xfrm>
                <a:off x="4402" y="2457"/>
                <a:ext cx="534" cy="206"/>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Sunoco</a:t>
                </a:r>
                <a:endParaRPr lang="en-US" altLang="zh-CN" dirty="0">
                  <a:latin typeface="Times" charset="0"/>
                  <a:ea typeface="SimSun" pitchFamily="2" charset="-122"/>
                </a:endParaRPr>
              </a:p>
            </p:txBody>
          </p:sp>
          <p:sp>
            <p:nvSpPr>
              <p:cNvPr id="55327" name="Rectangle 1049"/>
              <p:cNvSpPr>
                <a:spLocks noChangeArrowheads="1"/>
              </p:cNvSpPr>
              <p:nvPr/>
            </p:nvSpPr>
            <p:spPr bwMode="auto">
              <a:xfrm>
                <a:off x="4370" y="2403"/>
                <a:ext cx="544" cy="329"/>
              </a:xfrm>
              <a:prstGeom prst="rect">
                <a:avLst/>
              </a:prstGeom>
              <a:noFill/>
              <a:ln w="22225">
                <a:solidFill>
                  <a:schemeClr val="tx1"/>
                </a:solidFill>
                <a:miter lim="800000"/>
                <a:headEnd/>
                <a:tailEnd/>
              </a:ln>
            </p:spPr>
            <p:txBody>
              <a:bodyPr/>
              <a:lstStyle/>
              <a:p>
                <a:pPr eaLnBrk="1" hangingPunct="1"/>
                <a:endParaRPr lang="en-US" altLang="en-US"/>
              </a:p>
            </p:txBody>
          </p:sp>
        </p:grpSp>
        <p:sp>
          <p:nvSpPr>
            <p:cNvPr id="55309" name="Rectangle 1050"/>
            <p:cNvSpPr>
              <a:spLocks noChangeArrowheads="1"/>
            </p:cNvSpPr>
            <p:nvPr/>
          </p:nvSpPr>
          <p:spPr bwMode="auto">
            <a:xfrm>
              <a:off x="3552" y="3168"/>
              <a:ext cx="634" cy="206"/>
            </a:xfrm>
            <a:prstGeom prst="rect">
              <a:avLst/>
            </a:prstGeom>
            <a:noFill/>
            <a:ln w="9525">
              <a:noFill/>
              <a:miter lim="800000"/>
              <a:headEnd/>
              <a:tailEnd/>
            </a:ln>
          </p:spPr>
          <p:txBody>
            <a:bodyPr wrap="none" lIns="0" tIns="0" rIns="0" bIns="0">
              <a:spAutoFit/>
            </a:bodyPr>
            <a:lstStyle/>
            <a:p>
              <a:r>
                <a:rPr lang="en-US" altLang="zh-CN" sz="2100">
                  <a:latin typeface="Times" charset="0"/>
                  <a:ea typeface="SimSun" pitchFamily="2" charset="-122"/>
                </a:rPr>
                <a:t>Gasoline</a:t>
              </a:r>
              <a:endParaRPr lang="en-US" altLang="zh-CN">
                <a:latin typeface="Times" charset="0"/>
                <a:ea typeface="SimSun" pitchFamily="2" charset="-122"/>
              </a:endParaRPr>
            </a:p>
          </p:txBody>
        </p:sp>
        <p:sp>
          <p:nvSpPr>
            <p:cNvPr id="55310" name="Line 1051"/>
            <p:cNvSpPr>
              <a:spLocks noChangeShapeType="1"/>
            </p:cNvSpPr>
            <p:nvPr/>
          </p:nvSpPr>
          <p:spPr bwMode="auto">
            <a:xfrm>
              <a:off x="1152" y="3312"/>
              <a:ext cx="0" cy="336"/>
            </a:xfrm>
            <a:prstGeom prst="line">
              <a:avLst/>
            </a:prstGeom>
            <a:noFill/>
            <a:ln w="28575">
              <a:solidFill>
                <a:schemeClr val="tx1"/>
              </a:solidFill>
              <a:miter lim="800000"/>
              <a:headEnd/>
              <a:tailEnd/>
            </a:ln>
            <a:effectLst/>
          </p:spPr>
          <p:txBody>
            <a:bodyPr wrap="none"/>
            <a:lstStyle/>
            <a:p>
              <a:endParaRPr lang="en-IN"/>
            </a:p>
          </p:txBody>
        </p:sp>
        <p:sp>
          <p:nvSpPr>
            <p:cNvPr id="55311" name="Line 1052"/>
            <p:cNvSpPr>
              <a:spLocks noChangeShapeType="1"/>
            </p:cNvSpPr>
            <p:nvPr/>
          </p:nvSpPr>
          <p:spPr bwMode="auto">
            <a:xfrm>
              <a:off x="561" y="3303"/>
              <a:ext cx="1440" cy="1"/>
            </a:xfrm>
            <a:prstGeom prst="line">
              <a:avLst/>
            </a:prstGeom>
            <a:noFill/>
            <a:ln w="28575">
              <a:solidFill>
                <a:schemeClr val="tx1"/>
              </a:solidFill>
              <a:miter lim="800000"/>
              <a:headEnd/>
              <a:tailEnd/>
            </a:ln>
            <a:effectLst/>
          </p:spPr>
          <p:txBody>
            <a:bodyPr wrap="none"/>
            <a:lstStyle/>
            <a:p>
              <a:endParaRPr lang="en-IN"/>
            </a:p>
          </p:txBody>
        </p:sp>
        <p:sp>
          <p:nvSpPr>
            <p:cNvPr id="55312" name="Line 1053"/>
            <p:cNvSpPr>
              <a:spLocks noChangeShapeType="1"/>
            </p:cNvSpPr>
            <p:nvPr/>
          </p:nvSpPr>
          <p:spPr bwMode="auto">
            <a:xfrm>
              <a:off x="561" y="3303"/>
              <a:ext cx="1" cy="336"/>
            </a:xfrm>
            <a:prstGeom prst="line">
              <a:avLst/>
            </a:prstGeom>
            <a:noFill/>
            <a:ln w="28575">
              <a:solidFill>
                <a:schemeClr val="tx1"/>
              </a:solidFill>
              <a:miter lim="800000"/>
              <a:headEnd/>
              <a:tailEnd/>
            </a:ln>
            <a:effectLst/>
          </p:spPr>
          <p:txBody>
            <a:bodyPr wrap="none"/>
            <a:lstStyle/>
            <a:p>
              <a:endParaRPr lang="en-IN"/>
            </a:p>
          </p:txBody>
        </p:sp>
        <p:sp>
          <p:nvSpPr>
            <p:cNvPr id="55313" name="Line 1054"/>
            <p:cNvSpPr>
              <a:spLocks noChangeShapeType="1"/>
            </p:cNvSpPr>
            <p:nvPr/>
          </p:nvSpPr>
          <p:spPr bwMode="auto">
            <a:xfrm>
              <a:off x="2001" y="3303"/>
              <a:ext cx="1" cy="336"/>
            </a:xfrm>
            <a:prstGeom prst="line">
              <a:avLst/>
            </a:prstGeom>
            <a:noFill/>
            <a:ln w="28575">
              <a:solidFill>
                <a:schemeClr val="tx1"/>
              </a:solidFill>
              <a:miter lim="800000"/>
              <a:headEnd/>
              <a:tailEnd/>
            </a:ln>
            <a:effectLst/>
          </p:spPr>
          <p:txBody>
            <a:bodyPr wrap="none"/>
            <a:lstStyle/>
            <a:p>
              <a:endParaRPr lang="en-IN"/>
            </a:p>
          </p:txBody>
        </p:sp>
        <p:sp>
          <p:nvSpPr>
            <p:cNvPr id="55314" name="Line 1055"/>
            <p:cNvSpPr>
              <a:spLocks noChangeShapeType="1"/>
            </p:cNvSpPr>
            <p:nvPr/>
          </p:nvSpPr>
          <p:spPr bwMode="auto">
            <a:xfrm>
              <a:off x="3537" y="3399"/>
              <a:ext cx="1" cy="336"/>
            </a:xfrm>
            <a:prstGeom prst="line">
              <a:avLst/>
            </a:prstGeom>
            <a:noFill/>
            <a:ln w="28575">
              <a:solidFill>
                <a:schemeClr val="tx1"/>
              </a:solidFill>
              <a:miter lim="800000"/>
              <a:headEnd/>
              <a:tailEnd/>
            </a:ln>
            <a:effectLst/>
          </p:spPr>
          <p:txBody>
            <a:bodyPr wrap="none"/>
            <a:lstStyle/>
            <a:p>
              <a:endParaRPr lang="en-IN"/>
            </a:p>
          </p:txBody>
        </p:sp>
        <p:sp>
          <p:nvSpPr>
            <p:cNvPr id="55315" name="Line 1056"/>
            <p:cNvSpPr>
              <a:spLocks noChangeShapeType="1"/>
            </p:cNvSpPr>
            <p:nvPr/>
          </p:nvSpPr>
          <p:spPr bwMode="auto">
            <a:xfrm>
              <a:off x="2817" y="3399"/>
              <a:ext cx="1968" cy="1"/>
            </a:xfrm>
            <a:prstGeom prst="line">
              <a:avLst/>
            </a:prstGeom>
            <a:noFill/>
            <a:ln w="28575">
              <a:solidFill>
                <a:schemeClr val="tx1"/>
              </a:solidFill>
              <a:miter lim="800000"/>
              <a:headEnd/>
              <a:tailEnd/>
            </a:ln>
            <a:effectLst/>
          </p:spPr>
          <p:txBody>
            <a:bodyPr wrap="none"/>
            <a:lstStyle/>
            <a:p>
              <a:endParaRPr lang="en-IN"/>
            </a:p>
          </p:txBody>
        </p:sp>
        <p:sp>
          <p:nvSpPr>
            <p:cNvPr id="55316" name="Line 1057"/>
            <p:cNvSpPr>
              <a:spLocks noChangeShapeType="1"/>
            </p:cNvSpPr>
            <p:nvPr/>
          </p:nvSpPr>
          <p:spPr bwMode="auto">
            <a:xfrm>
              <a:off x="2817" y="3399"/>
              <a:ext cx="1" cy="336"/>
            </a:xfrm>
            <a:prstGeom prst="line">
              <a:avLst/>
            </a:prstGeom>
            <a:noFill/>
            <a:ln w="28575">
              <a:solidFill>
                <a:schemeClr val="tx1"/>
              </a:solidFill>
              <a:miter lim="800000"/>
              <a:headEnd/>
              <a:tailEnd/>
            </a:ln>
            <a:effectLst/>
          </p:spPr>
          <p:txBody>
            <a:bodyPr wrap="none"/>
            <a:lstStyle/>
            <a:p>
              <a:endParaRPr lang="en-IN"/>
            </a:p>
          </p:txBody>
        </p:sp>
        <p:sp>
          <p:nvSpPr>
            <p:cNvPr id="55317" name="Line 1058"/>
            <p:cNvSpPr>
              <a:spLocks noChangeShapeType="1"/>
            </p:cNvSpPr>
            <p:nvPr/>
          </p:nvSpPr>
          <p:spPr bwMode="auto">
            <a:xfrm>
              <a:off x="4257" y="3399"/>
              <a:ext cx="1" cy="336"/>
            </a:xfrm>
            <a:prstGeom prst="line">
              <a:avLst/>
            </a:prstGeom>
            <a:noFill/>
            <a:ln w="28575">
              <a:solidFill>
                <a:schemeClr val="tx1"/>
              </a:solidFill>
              <a:miter lim="800000"/>
              <a:headEnd/>
              <a:tailEnd/>
            </a:ln>
            <a:effectLst/>
          </p:spPr>
          <p:txBody>
            <a:bodyPr wrap="none"/>
            <a:lstStyle/>
            <a:p>
              <a:endParaRPr lang="en-IN"/>
            </a:p>
          </p:txBody>
        </p:sp>
        <p:sp>
          <p:nvSpPr>
            <p:cNvPr id="55318" name="Line 1059"/>
            <p:cNvSpPr>
              <a:spLocks noChangeShapeType="1"/>
            </p:cNvSpPr>
            <p:nvPr/>
          </p:nvSpPr>
          <p:spPr bwMode="auto">
            <a:xfrm>
              <a:off x="4785" y="3399"/>
              <a:ext cx="1" cy="336"/>
            </a:xfrm>
            <a:prstGeom prst="line">
              <a:avLst/>
            </a:prstGeom>
            <a:noFill/>
            <a:ln w="28575">
              <a:solidFill>
                <a:schemeClr val="tx1"/>
              </a:solidFill>
              <a:miter lim="800000"/>
              <a:headEnd/>
              <a:tailEnd/>
            </a:ln>
            <a:effectLst/>
          </p:spPr>
          <p:txBody>
            <a:bodyPr wrap="none"/>
            <a:lstStyle/>
            <a:p>
              <a:endParaRPr lang="en-IN"/>
            </a:p>
          </p:txBody>
        </p:sp>
        <p:sp>
          <p:nvSpPr>
            <p:cNvPr id="55319" name="Rectangle 1060"/>
            <p:cNvSpPr>
              <a:spLocks noChangeArrowheads="1"/>
            </p:cNvSpPr>
            <p:nvPr/>
          </p:nvSpPr>
          <p:spPr bwMode="auto">
            <a:xfrm>
              <a:off x="1488" y="2736"/>
              <a:ext cx="387" cy="206"/>
            </a:xfrm>
            <a:prstGeom prst="rect">
              <a:avLst/>
            </a:prstGeom>
            <a:noFill/>
            <a:ln w="9525">
              <a:noFill/>
              <a:miter lim="800000"/>
              <a:headEnd/>
              <a:tailEnd/>
            </a:ln>
          </p:spPr>
          <p:txBody>
            <a:bodyPr wrap="none" lIns="0" tIns="0" rIns="0" bIns="0">
              <a:spAutoFit/>
            </a:bodyPr>
            <a:lstStyle/>
            <a:p>
              <a:r>
                <a:rPr lang="en-US" altLang="zh-CN" sz="2100">
                  <a:latin typeface="Times" charset="0"/>
                  <a:ea typeface="SimSun" pitchFamily="2" charset="-122"/>
                </a:rPr>
                <a:t>Alice</a:t>
              </a:r>
              <a:endParaRPr lang="en-US" altLang="zh-CN">
                <a:latin typeface="Times" charset="0"/>
                <a:ea typeface="SimSun" pitchFamily="2" charset="-122"/>
              </a:endParaRPr>
            </a:p>
          </p:txBody>
        </p:sp>
        <p:sp>
          <p:nvSpPr>
            <p:cNvPr id="55320" name="Line 1061"/>
            <p:cNvSpPr>
              <a:spLocks noChangeShapeType="1"/>
            </p:cNvSpPr>
            <p:nvPr/>
          </p:nvSpPr>
          <p:spPr bwMode="auto">
            <a:xfrm flipV="1">
              <a:off x="624" y="2976"/>
              <a:ext cx="960" cy="768"/>
            </a:xfrm>
            <a:prstGeom prst="line">
              <a:avLst/>
            </a:prstGeom>
            <a:noFill/>
            <a:ln w="9525">
              <a:solidFill>
                <a:schemeClr val="tx1"/>
              </a:solidFill>
              <a:miter lim="800000"/>
              <a:headEnd/>
              <a:tailEnd type="triangle" w="med" len="med"/>
            </a:ln>
            <a:effectLst/>
          </p:spPr>
          <p:txBody>
            <a:bodyPr wrap="none"/>
            <a:lstStyle/>
            <a:p>
              <a:endParaRPr lang="en-IN"/>
            </a:p>
          </p:txBody>
        </p:sp>
        <p:sp>
          <p:nvSpPr>
            <p:cNvPr id="55321" name="Line 1062"/>
            <p:cNvSpPr>
              <a:spLocks noChangeShapeType="1"/>
            </p:cNvSpPr>
            <p:nvPr/>
          </p:nvSpPr>
          <p:spPr bwMode="auto">
            <a:xfrm>
              <a:off x="1680" y="2976"/>
              <a:ext cx="1056" cy="816"/>
            </a:xfrm>
            <a:prstGeom prst="line">
              <a:avLst/>
            </a:prstGeom>
            <a:noFill/>
            <a:ln w="9525">
              <a:solidFill>
                <a:schemeClr val="tx1"/>
              </a:solidFill>
              <a:miter lim="800000"/>
              <a:headEnd type="triangle" w="med" len="med"/>
              <a:tailEnd/>
            </a:ln>
            <a:effectLst/>
          </p:spPr>
          <p:txBody>
            <a:bodyPr wrap="none"/>
            <a:lstStyle/>
            <a:p>
              <a:endParaRPr lang="en-IN"/>
            </a:p>
          </p:txBody>
        </p:sp>
        <p:sp>
          <p:nvSpPr>
            <p:cNvPr id="55322" name="Line 1063"/>
            <p:cNvSpPr>
              <a:spLocks noChangeShapeType="1"/>
            </p:cNvSpPr>
            <p:nvPr/>
          </p:nvSpPr>
          <p:spPr bwMode="auto">
            <a:xfrm flipV="1">
              <a:off x="2784" y="3024"/>
              <a:ext cx="384" cy="768"/>
            </a:xfrm>
            <a:prstGeom prst="line">
              <a:avLst/>
            </a:prstGeom>
            <a:noFill/>
            <a:ln w="9525">
              <a:solidFill>
                <a:schemeClr val="tx1"/>
              </a:solidFill>
              <a:miter lim="800000"/>
              <a:headEnd/>
              <a:tailEnd type="triangle" w="med" len="med"/>
            </a:ln>
            <a:effectLst/>
          </p:spPr>
          <p:txBody>
            <a:bodyPr wrap="none"/>
            <a:lstStyle/>
            <a:p>
              <a:endParaRPr lang="en-IN"/>
            </a:p>
          </p:txBody>
        </p:sp>
        <p:sp>
          <p:nvSpPr>
            <p:cNvPr id="55323" name="Rectangle 1064"/>
            <p:cNvSpPr>
              <a:spLocks noChangeArrowheads="1"/>
            </p:cNvSpPr>
            <p:nvPr/>
          </p:nvSpPr>
          <p:spPr bwMode="auto">
            <a:xfrm>
              <a:off x="3072" y="2736"/>
              <a:ext cx="297" cy="206"/>
            </a:xfrm>
            <a:prstGeom prst="rect">
              <a:avLst/>
            </a:prstGeom>
            <a:noFill/>
            <a:ln w="9525">
              <a:noFill/>
              <a:miter lim="800000"/>
              <a:headEnd/>
              <a:tailEnd/>
            </a:ln>
          </p:spPr>
          <p:txBody>
            <a:bodyPr wrap="none" lIns="0" tIns="0" rIns="0" bIns="0">
              <a:spAutoFit/>
            </a:bodyPr>
            <a:lstStyle/>
            <a:p>
              <a:r>
                <a:rPr lang="en-US" altLang="zh-CN" sz="2100">
                  <a:latin typeface="Times" charset="0"/>
                  <a:ea typeface="SimSun" pitchFamily="2" charset="-122"/>
                </a:rPr>
                <a:t>Bob</a:t>
              </a:r>
              <a:endParaRPr lang="en-US" altLang="zh-CN">
                <a:latin typeface="Times" charset="0"/>
                <a:ea typeface="SimSun" pitchFamily="2" charset="-122"/>
              </a:endParaRPr>
            </a:p>
          </p:txBody>
        </p:sp>
        <p:sp>
          <p:nvSpPr>
            <p:cNvPr id="55324" name="Line 1065"/>
            <p:cNvSpPr>
              <a:spLocks noChangeShapeType="1"/>
            </p:cNvSpPr>
            <p:nvPr/>
          </p:nvSpPr>
          <p:spPr bwMode="auto">
            <a:xfrm flipV="1">
              <a:off x="1440" y="2976"/>
              <a:ext cx="1632" cy="768"/>
            </a:xfrm>
            <a:prstGeom prst="line">
              <a:avLst/>
            </a:prstGeom>
            <a:noFill/>
            <a:ln w="9525">
              <a:solidFill>
                <a:schemeClr val="tx1"/>
              </a:solidFill>
              <a:miter lim="800000"/>
              <a:headEnd/>
              <a:tailEnd type="triangle" w="med" len="med"/>
            </a:ln>
            <a:effectLst/>
          </p:spPr>
          <p:txBody>
            <a:bodyPr wrap="none"/>
            <a:lstStyle/>
            <a:p>
              <a:endParaRPr lang="en-IN"/>
            </a:p>
          </p:txBody>
        </p:sp>
        <p:sp>
          <p:nvSpPr>
            <p:cNvPr id="55325" name="Text Box 1067"/>
            <p:cNvSpPr txBox="1">
              <a:spLocks noChangeArrowheads="1"/>
            </p:cNvSpPr>
            <p:nvPr/>
          </p:nvSpPr>
          <p:spPr bwMode="auto">
            <a:xfrm>
              <a:off x="3416" y="2726"/>
              <a:ext cx="2256" cy="255"/>
            </a:xfrm>
            <a:prstGeom prst="rect">
              <a:avLst/>
            </a:prstGeom>
            <a:noFill/>
            <a:ln w="9525">
              <a:noFill/>
              <a:miter lim="800000"/>
              <a:headEnd/>
              <a:tailEnd/>
            </a:ln>
            <a:effectLst/>
          </p:spPr>
          <p:txBody>
            <a:bodyPr>
              <a:spAutoFit/>
            </a:bodyPr>
            <a:lstStyle/>
            <a:p>
              <a:pPr eaLnBrk="1" hangingPunct="1">
                <a:spcBef>
                  <a:spcPct val="50000"/>
                </a:spcBef>
              </a:pPr>
              <a:r>
                <a:rPr lang="en-US" altLang="zh-CN" sz="2000" dirty="0">
                  <a:ea typeface="SimSun" pitchFamily="2" charset="-122"/>
                </a:rPr>
                <a:t>Neither Alice nor bob can write</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altLang="zh-CN">
                <a:ea typeface="SimSun" pitchFamily="2" charset="-122"/>
              </a:rPr>
              <a:t>How Does Information Flow?</a:t>
            </a:r>
          </a:p>
        </p:txBody>
      </p:sp>
      <p:sp>
        <p:nvSpPr>
          <p:cNvPr id="57348" name="Rectangle 3"/>
          <p:cNvSpPr>
            <a:spLocks noGrp="1" noChangeArrowheads="1"/>
          </p:cNvSpPr>
          <p:nvPr>
            <p:ph idx="1"/>
          </p:nvPr>
        </p:nvSpPr>
        <p:spPr>
          <a:ln w="57150" cmpd="thinThick">
            <a:solidFill>
              <a:schemeClr val="bg2"/>
            </a:solidFill>
          </a:ln>
        </p:spPr>
        <p:txBody>
          <a:bodyPr/>
          <a:lstStyle/>
          <a:p>
            <a:r>
              <a:rPr lang="en-US" altLang="zh-CN" sz="2400" dirty="0">
                <a:ea typeface="SimSun" pitchFamily="2" charset="-122"/>
              </a:rPr>
              <a:t>With the two conditions (CW simple security condition and CW *-property) in place, how can information flow around the system?</a:t>
            </a:r>
          </a:p>
          <a:p>
            <a:r>
              <a:rPr lang="en-US" altLang="zh-CN" sz="2400" dirty="0">
                <a:ea typeface="SimSun" pitchFamily="2" charset="-122"/>
              </a:rPr>
              <a:t>Main Results</a:t>
            </a:r>
          </a:p>
          <a:p>
            <a:pPr lvl="1"/>
            <a:r>
              <a:rPr lang="en-US" altLang="zh-CN" sz="2400" dirty="0">
                <a:ea typeface="SimSun" pitchFamily="2" charset="-122"/>
              </a:rPr>
              <a:t>In each COI class (e.g. Bank), a subject can only read objects in a single CD (e.g. Citibank)</a:t>
            </a:r>
          </a:p>
          <a:p>
            <a:pPr lvl="1"/>
            <a:r>
              <a:rPr lang="en-US" altLang="zh-CN" sz="2400" dirty="0">
                <a:ea typeface="SimSun" pitchFamily="2" charset="-122"/>
              </a:rPr>
              <a:t>At least </a:t>
            </a:r>
            <a:r>
              <a:rPr lang="en-US" altLang="zh-CN" sz="2400" i="1" dirty="0">
                <a:ea typeface="SimSun" pitchFamily="2" charset="-122"/>
              </a:rPr>
              <a:t>n</a:t>
            </a:r>
            <a:r>
              <a:rPr lang="en-US" altLang="zh-CN" sz="2400" dirty="0">
                <a:ea typeface="SimSun" pitchFamily="2" charset="-122"/>
              </a:rPr>
              <a:t> subjects are required to access all objects in a COI class with totally </a:t>
            </a:r>
            <a:r>
              <a:rPr lang="en-US" altLang="zh-CN" sz="2400" i="1" dirty="0">
                <a:ea typeface="SimSun" pitchFamily="2" charset="-122"/>
              </a:rPr>
              <a:t>n</a:t>
            </a:r>
            <a:r>
              <a:rPr lang="en-US" altLang="zh-CN" sz="2400" dirty="0">
                <a:ea typeface="SimSun" pitchFamily="2" charset="-122"/>
              </a:rPr>
              <a:t> CDs </a:t>
            </a:r>
          </a:p>
          <a:p>
            <a:pPr lvl="1"/>
            <a:endParaRPr lang="en-US" altLang="zh-CN" dirty="0">
              <a:ea typeface="SimSun" pitchFamily="2" charset="-122"/>
            </a:endParaRPr>
          </a:p>
          <a:p>
            <a:pPr lvl="1"/>
            <a:endParaRPr lang="en-US" altLang="zh-CN" dirty="0">
              <a:ea typeface="SimSun" pitchFamily="2" charset="-122"/>
            </a:endParaRPr>
          </a:p>
        </p:txBody>
      </p:sp>
      <p:sp>
        <p:nvSpPr>
          <p:cNvPr id="57346" name="Slide Number Placeholder 3"/>
          <p:cNvSpPr>
            <a:spLocks noGrp="1"/>
          </p:cNvSpPr>
          <p:nvPr>
            <p:ph type="sldNum" sz="quarter" idx="12"/>
          </p:nvPr>
        </p:nvSpPr>
        <p:spPr bwMode="auto">
          <a:prstGeom prst="rect">
            <a:avLst/>
          </a:prstGeom>
          <a:noFill/>
          <a:ln>
            <a:miter lim="800000"/>
            <a:headEnd/>
            <a:tailEnd/>
          </a:ln>
        </p:spPr>
        <p:txBody>
          <a:bodyPr/>
          <a:lstStyle/>
          <a:p>
            <a:pPr eaLnBrk="1" hangingPunct="1"/>
            <a:fld id="{C69309FE-5438-4350-8753-9E617F9B0B17}" type="slidenum">
              <a:rPr lang="zh-CN" altLang="en-US">
                <a:ea typeface="SimSun" pitchFamily="2" charset="-122"/>
              </a:rPr>
              <a:pPr eaLnBrk="1" hangingPunct="1"/>
              <a:t>57</a:t>
            </a:fld>
            <a:endParaRPr lang="en-US" altLang="zh-CN">
              <a:ea typeface="SimSun"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normAutofit/>
          </a:bodyPr>
          <a:lstStyle/>
          <a:p>
            <a:r>
              <a:rPr lang="en-US" altLang="zh-CN">
                <a:ea typeface="SimSun" pitchFamily="2" charset="-122"/>
              </a:rPr>
              <a:t>How Does Information Flow? (Cont</a:t>
            </a:r>
            <a:r>
              <a:rPr lang="en-US" altLang="zh-CN">
                <a:latin typeface="Times New Roman" pitchFamily="18" charset="0"/>
                <a:ea typeface="SimSun" pitchFamily="2" charset="-122"/>
              </a:rPr>
              <a:t>’</a:t>
            </a:r>
            <a:r>
              <a:rPr lang="en-US" altLang="zh-CN">
                <a:ea typeface="SimSun" pitchFamily="2" charset="-122"/>
              </a:rPr>
              <a:t>d)</a:t>
            </a:r>
          </a:p>
        </p:txBody>
      </p:sp>
      <p:sp>
        <p:nvSpPr>
          <p:cNvPr id="59396" name="Rectangle 3"/>
          <p:cNvSpPr>
            <a:spLocks noGrp="1" noChangeArrowheads="1"/>
          </p:cNvSpPr>
          <p:nvPr>
            <p:ph idx="1"/>
          </p:nvPr>
        </p:nvSpPr>
        <p:spPr/>
        <p:txBody>
          <a:bodyPr/>
          <a:lstStyle/>
          <a:p>
            <a:r>
              <a:rPr lang="en-US" altLang="zh-CN" sz="2400" dirty="0">
                <a:ea typeface="SimSun" pitchFamily="2" charset="-122"/>
              </a:rPr>
              <a:t>Information flows from </a:t>
            </a:r>
            <a:r>
              <a:rPr lang="en-US" altLang="zh-CN" sz="2400" i="1" dirty="0">
                <a:ea typeface="SimSun" pitchFamily="2" charset="-122"/>
              </a:rPr>
              <a:t>o</a:t>
            </a:r>
            <a:r>
              <a:rPr lang="en-US" altLang="zh-CN" sz="2400" dirty="0">
                <a:ea typeface="SimSun" pitchFamily="2" charset="-122"/>
              </a:rPr>
              <a:t> to </a:t>
            </a:r>
            <a:r>
              <a:rPr lang="en-US" altLang="zh-CN" sz="2400" i="1" dirty="0">
                <a:ea typeface="SimSun" pitchFamily="2" charset="-122"/>
              </a:rPr>
              <a:t>o</a:t>
            </a:r>
            <a:r>
              <a:rPr lang="en-US" altLang="zh-CN" sz="2400" i="1" dirty="0">
                <a:latin typeface="Times New Roman" pitchFamily="18" charset="0"/>
                <a:ea typeface="SimSun" pitchFamily="2" charset="-122"/>
              </a:rPr>
              <a:t>’</a:t>
            </a:r>
            <a:r>
              <a:rPr lang="en-US" altLang="zh-CN" sz="2400" dirty="0">
                <a:ea typeface="SimSun" pitchFamily="2" charset="-122"/>
              </a:rPr>
              <a:t> if </a:t>
            </a:r>
            <a:r>
              <a:rPr lang="en-US" altLang="zh-CN" sz="2400" i="1" dirty="0">
                <a:ea typeface="SimSun" pitchFamily="2" charset="-122"/>
              </a:rPr>
              <a:t>s</a:t>
            </a:r>
            <a:r>
              <a:rPr lang="en-US" altLang="zh-CN" sz="2400" dirty="0">
                <a:ea typeface="SimSun" pitchFamily="2" charset="-122"/>
              </a:rPr>
              <a:t> reads </a:t>
            </a:r>
            <a:r>
              <a:rPr lang="en-US" altLang="zh-CN" sz="2400" i="1" dirty="0">
                <a:ea typeface="SimSun" pitchFamily="2" charset="-122"/>
              </a:rPr>
              <a:t>o</a:t>
            </a:r>
            <a:r>
              <a:rPr lang="en-US" altLang="zh-CN" sz="2400" dirty="0">
                <a:ea typeface="SimSun" pitchFamily="2" charset="-122"/>
              </a:rPr>
              <a:t> and writes </a:t>
            </a:r>
            <a:r>
              <a:rPr lang="en-US" altLang="zh-CN" sz="2400" i="1" dirty="0">
                <a:ea typeface="SimSun" pitchFamily="2" charset="-122"/>
              </a:rPr>
              <a:t>o</a:t>
            </a:r>
            <a:r>
              <a:rPr lang="en-US" altLang="zh-CN" sz="2400" i="1" dirty="0">
                <a:latin typeface="Times New Roman" pitchFamily="18" charset="0"/>
                <a:ea typeface="SimSun" pitchFamily="2" charset="-122"/>
              </a:rPr>
              <a:t>’</a:t>
            </a:r>
            <a:endParaRPr lang="en-US" altLang="zh-CN" sz="2400" i="1" dirty="0">
              <a:ea typeface="SimSun" pitchFamily="2" charset="-122"/>
            </a:endParaRPr>
          </a:p>
          <a:p>
            <a:r>
              <a:rPr lang="en-US" altLang="zh-CN" sz="2400" dirty="0">
                <a:ea typeface="SimSun" pitchFamily="2" charset="-122"/>
              </a:rPr>
              <a:t>information in an </a:t>
            </a:r>
            <a:r>
              <a:rPr lang="en-US" altLang="zh-CN" sz="2400" dirty="0" err="1">
                <a:ea typeface="SimSun" pitchFamily="2" charset="-122"/>
              </a:rPr>
              <a:t>unsanitized</a:t>
            </a:r>
            <a:r>
              <a:rPr lang="en-US" altLang="zh-CN" sz="2400" dirty="0">
                <a:ea typeface="SimSun" pitchFamily="2" charset="-122"/>
              </a:rPr>
              <a:t> object can only flow inside that CD; information in sanitized objects can flow freely</a:t>
            </a:r>
          </a:p>
        </p:txBody>
      </p:sp>
      <p:grpSp>
        <p:nvGrpSpPr>
          <p:cNvPr id="2" name="Group 81"/>
          <p:cNvGrpSpPr>
            <a:grpSpLocks/>
          </p:cNvGrpSpPr>
          <p:nvPr/>
        </p:nvGrpSpPr>
        <p:grpSpPr bwMode="auto">
          <a:xfrm>
            <a:off x="1828801" y="3531870"/>
            <a:ext cx="8848725" cy="2819400"/>
            <a:chOff x="192" y="2448"/>
            <a:chExt cx="5574" cy="1776"/>
          </a:xfrm>
        </p:grpSpPr>
        <p:grpSp>
          <p:nvGrpSpPr>
            <p:cNvPr id="3" name="Group 4"/>
            <p:cNvGrpSpPr>
              <a:grpSpLocks/>
            </p:cNvGrpSpPr>
            <p:nvPr/>
          </p:nvGrpSpPr>
          <p:grpSpPr bwMode="auto">
            <a:xfrm>
              <a:off x="1197" y="2783"/>
              <a:ext cx="769" cy="545"/>
              <a:chOff x="909" y="2783"/>
              <a:chExt cx="769" cy="545"/>
            </a:xfrm>
          </p:grpSpPr>
          <p:sp>
            <p:nvSpPr>
              <p:cNvPr id="59464" name="Rectangle 5"/>
              <p:cNvSpPr>
                <a:spLocks noChangeArrowheads="1"/>
              </p:cNvSpPr>
              <p:nvPr/>
            </p:nvSpPr>
            <p:spPr bwMode="auto">
              <a:xfrm>
                <a:off x="909" y="2783"/>
                <a:ext cx="709" cy="545"/>
              </a:xfrm>
              <a:prstGeom prst="rect">
                <a:avLst/>
              </a:prstGeom>
              <a:noFill/>
              <a:ln w="22225">
                <a:solidFill>
                  <a:schemeClr val="tx1"/>
                </a:solidFill>
                <a:miter lim="800000"/>
                <a:headEnd/>
                <a:tailEnd/>
              </a:ln>
            </p:spPr>
            <p:txBody>
              <a:bodyPr/>
              <a:lstStyle/>
              <a:p>
                <a:pPr eaLnBrk="1" hangingPunct="1"/>
                <a:endParaRPr lang="en-US" altLang="en-US"/>
              </a:p>
            </p:txBody>
          </p:sp>
          <p:sp>
            <p:nvSpPr>
              <p:cNvPr id="59465" name="Rectangle 6"/>
              <p:cNvSpPr>
                <a:spLocks noChangeArrowheads="1"/>
              </p:cNvSpPr>
              <p:nvPr/>
            </p:nvSpPr>
            <p:spPr bwMode="auto">
              <a:xfrm>
                <a:off x="975" y="2855"/>
                <a:ext cx="703" cy="404"/>
              </a:xfrm>
              <a:prstGeom prst="rect">
                <a:avLst/>
              </a:prstGeom>
              <a:noFill/>
              <a:ln w="9525">
                <a:noFill/>
                <a:miter lim="800000"/>
                <a:headEnd/>
                <a:tailEnd/>
              </a:ln>
            </p:spPr>
            <p:txBody>
              <a:bodyPr lIns="0" tIns="0" rIns="0" bIns="0">
                <a:spAutoFit/>
              </a:bodyPr>
              <a:lstStyle/>
              <a:p>
                <a:r>
                  <a:rPr lang="en-US" altLang="zh-CN" sz="2100" dirty="0">
                    <a:latin typeface="Times" charset="0"/>
                    <a:ea typeface="SimSun" pitchFamily="2" charset="-122"/>
                  </a:rPr>
                  <a:t>Bank of America</a:t>
                </a:r>
              </a:p>
            </p:txBody>
          </p:sp>
        </p:grpSp>
        <p:grpSp>
          <p:nvGrpSpPr>
            <p:cNvPr id="4" name="Group 7"/>
            <p:cNvGrpSpPr>
              <a:grpSpLocks/>
            </p:cNvGrpSpPr>
            <p:nvPr/>
          </p:nvGrpSpPr>
          <p:grpSpPr bwMode="auto">
            <a:xfrm>
              <a:off x="447" y="2788"/>
              <a:ext cx="681" cy="531"/>
              <a:chOff x="612" y="3415"/>
              <a:chExt cx="681" cy="503"/>
            </a:xfrm>
          </p:grpSpPr>
          <p:sp>
            <p:nvSpPr>
              <p:cNvPr id="59462" name="Rectangle 8"/>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63" name="Rectangle 9"/>
              <p:cNvSpPr>
                <a:spLocks noChangeArrowheads="1"/>
              </p:cNvSpPr>
              <p:nvPr/>
            </p:nvSpPr>
            <p:spPr bwMode="auto">
              <a:xfrm>
                <a:off x="680" y="3536"/>
                <a:ext cx="580" cy="192"/>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Citibank</a:t>
                </a:r>
                <a:endParaRPr lang="en-US" altLang="zh-CN" dirty="0">
                  <a:latin typeface="Times" charset="0"/>
                  <a:ea typeface="SimSun" pitchFamily="2" charset="-122"/>
                </a:endParaRPr>
              </a:p>
            </p:txBody>
          </p:sp>
        </p:grpSp>
        <p:grpSp>
          <p:nvGrpSpPr>
            <p:cNvPr id="5" name="Group 10"/>
            <p:cNvGrpSpPr>
              <a:grpSpLocks/>
            </p:cNvGrpSpPr>
            <p:nvPr/>
          </p:nvGrpSpPr>
          <p:grpSpPr bwMode="auto">
            <a:xfrm>
              <a:off x="1986" y="2789"/>
              <a:ext cx="727" cy="541"/>
              <a:chOff x="1418" y="3460"/>
              <a:chExt cx="727" cy="503"/>
            </a:xfrm>
          </p:grpSpPr>
          <p:sp>
            <p:nvSpPr>
              <p:cNvPr id="59460" name="Rectangle 11"/>
              <p:cNvSpPr>
                <a:spLocks noChangeArrowheads="1"/>
              </p:cNvSpPr>
              <p:nvPr/>
            </p:nvSpPr>
            <p:spPr bwMode="auto">
              <a:xfrm>
                <a:off x="1418" y="3460"/>
                <a:ext cx="65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61" name="Rectangle 12"/>
              <p:cNvSpPr>
                <a:spLocks noChangeArrowheads="1"/>
              </p:cNvSpPr>
              <p:nvPr/>
            </p:nvSpPr>
            <p:spPr bwMode="auto">
              <a:xfrm>
                <a:off x="1448" y="3536"/>
                <a:ext cx="697" cy="376"/>
              </a:xfrm>
              <a:prstGeom prst="rect">
                <a:avLst/>
              </a:prstGeom>
              <a:noFill/>
              <a:ln w="9525">
                <a:noFill/>
                <a:miter lim="800000"/>
                <a:headEnd/>
                <a:tailEnd/>
              </a:ln>
            </p:spPr>
            <p:txBody>
              <a:bodyPr lIns="0" tIns="0" rIns="0" bIns="0">
                <a:spAutoFit/>
              </a:bodyPr>
              <a:lstStyle/>
              <a:p>
                <a:r>
                  <a:rPr lang="en-US" altLang="zh-CN" sz="2100" dirty="0">
                    <a:latin typeface="Times" charset="0"/>
                    <a:ea typeface="SimSun" pitchFamily="2" charset="-122"/>
                  </a:rPr>
                  <a:t>Bank of the West</a:t>
                </a:r>
              </a:p>
            </p:txBody>
          </p:sp>
        </p:grpSp>
        <p:grpSp>
          <p:nvGrpSpPr>
            <p:cNvPr id="6" name="Group 14"/>
            <p:cNvGrpSpPr>
              <a:grpSpLocks/>
            </p:cNvGrpSpPr>
            <p:nvPr/>
          </p:nvGrpSpPr>
          <p:grpSpPr bwMode="auto">
            <a:xfrm>
              <a:off x="2906" y="2889"/>
              <a:ext cx="539" cy="341"/>
              <a:chOff x="3407" y="1859"/>
              <a:chExt cx="768" cy="503"/>
            </a:xfrm>
          </p:grpSpPr>
          <p:sp>
            <p:nvSpPr>
              <p:cNvPr id="59458" name="Rectangle 15"/>
              <p:cNvSpPr>
                <a:spLocks noChangeArrowheads="1"/>
              </p:cNvSpPr>
              <p:nvPr/>
            </p:nvSpPr>
            <p:spPr bwMode="auto">
              <a:xfrm>
                <a:off x="3407" y="1859"/>
                <a:ext cx="768"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59" name="Rectangle 16"/>
              <p:cNvSpPr>
                <a:spLocks noChangeArrowheads="1"/>
              </p:cNvSpPr>
              <p:nvPr/>
            </p:nvSpPr>
            <p:spPr bwMode="auto">
              <a:xfrm>
                <a:off x="3494" y="1921"/>
                <a:ext cx="498" cy="300"/>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Shell</a:t>
                </a:r>
                <a:endParaRPr lang="en-US" altLang="zh-CN" dirty="0">
                  <a:latin typeface="Times" charset="0"/>
                  <a:ea typeface="SimSun" pitchFamily="2" charset="-122"/>
                </a:endParaRPr>
              </a:p>
            </p:txBody>
          </p:sp>
        </p:grpSp>
        <p:grpSp>
          <p:nvGrpSpPr>
            <p:cNvPr id="7" name="Group 17"/>
            <p:cNvGrpSpPr>
              <a:grpSpLocks/>
            </p:cNvGrpSpPr>
            <p:nvPr/>
          </p:nvGrpSpPr>
          <p:grpSpPr bwMode="auto">
            <a:xfrm>
              <a:off x="3519" y="2889"/>
              <a:ext cx="550" cy="332"/>
              <a:chOff x="3393" y="2403"/>
              <a:chExt cx="550" cy="332"/>
            </a:xfrm>
          </p:grpSpPr>
          <p:sp>
            <p:nvSpPr>
              <p:cNvPr id="59456" name="Rectangle 18"/>
              <p:cNvSpPr>
                <a:spLocks noChangeArrowheads="1"/>
              </p:cNvSpPr>
              <p:nvPr/>
            </p:nvSpPr>
            <p:spPr bwMode="auto">
              <a:xfrm>
                <a:off x="3393" y="2403"/>
                <a:ext cx="550" cy="332"/>
              </a:xfrm>
              <a:prstGeom prst="rect">
                <a:avLst/>
              </a:prstGeom>
              <a:noFill/>
              <a:ln w="22225">
                <a:solidFill>
                  <a:schemeClr val="tx1"/>
                </a:solidFill>
                <a:miter lim="800000"/>
                <a:headEnd/>
                <a:tailEnd/>
              </a:ln>
            </p:spPr>
            <p:txBody>
              <a:bodyPr/>
              <a:lstStyle/>
              <a:p>
                <a:pPr eaLnBrk="1" hangingPunct="1"/>
                <a:endParaRPr lang="en-US" altLang="en-US"/>
              </a:p>
            </p:txBody>
          </p:sp>
          <p:sp>
            <p:nvSpPr>
              <p:cNvPr id="59457" name="Rectangle 19"/>
              <p:cNvSpPr>
                <a:spLocks noChangeArrowheads="1"/>
              </p:cNvSpPr>
              <p:nvPr/>
            </p:nvSpPr>
            <p:spPr bwMode="auto">
              <a:xfrm>
                <a:off x="3437" y="2479"/>
                <a:ext cx="411" cy="202"/>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Mobil</a:t>
                </a:r>
                <a:endParaRPr lang="en-US" altLang="zh-CN" dirty="0">
                  <a:latin typeface="Times" charset="0"/>
                  <a:ea typeface="SimSun" pitchFamily="2" charset="-122"/>
                </a:endParaRPr>
              </a:p>
            </p:txBody>
          </p:sp>
        </p:grpSp>
        <p:grpSp>
          <p:nvGrpSpPr>
            <p:cNvPr id="8" name="Group 20"/>
            <p:cNvGrpSpPr>
              <a:grpSpLocks/>
            </p:cNvGrpSpPr>
            <p:nvPr/>
          </p:nvGrpSpPr>
          <p:grpSpPr bwMode="auto">
            <a:xfrm>
              <a:off x="4773" y="2899"/>
              <a:ext cx="544" cy="318"/>
              <a:chOff x="4273" y="1859"/>
              <a:chExt cx="544" cy="346"/>
            </a:xfrm>
          </p:grpSpPr>
          <p:sp>
            <p:nvSpPr>
              <p:cNvPr id="59454" name="Rectangle 21"/>
              <p:cNvSpPr>
                <a:spLocks noChangeArrowheads="1"/>
              </p:cNvSpPr>
              <p:nvPr/>
            </p:nvSpPr>
            <p:spPr bwMode="auto">
              <a:xfrm>
                <a:off x="4273" y="1859"/>
                <a:ext cx="544" cy="346"/>
              </a:xfrm>
              <a:prstGeom prst="rect">
                <a:avLst/>
              </a:prstGeom>
              <a:noFill/>
              <a:ln w="22225">
                <a:solidFill>
                  <a:schemeClr val="tx1"/>
                </a:solidFill>
                <a:miter lim="800000"/>
                <a:headEnd/>
                <a:tailEnd/>
              </a:ln>
            </p:spPr>
            <p:txBody>
              <a:bodyPr/>
              <a:lstStyle/>
              <a:p>
                <a:pPr eaLnBrk="1" hangingPunct="1"/>
                <a:endParaRPr lang="en-US" altLang="en-US"/>
              </a:p>
            </p:txBody>
          </p:sp>
          <p:sp>
            <p:nvSpPr>
              <p:cNvPr id="59455" name="Rectangle 22"/>
              <p:cNvSpPr>
                <a:spLocks noChangeArrowheads="1"/>
              </p:cNvSpPr>
              <p:nvPr/>
            </p:nvSpPr>
            <p:spPr bwMode="auto">
              <a:xfrm>
                <a:off x="4299" y="1910"/>
                <a:ext cx="496" cy="220"/>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Texaco</a:t>
                </a:r>
                <a:endParaRPr lang="en-US" altLang="zh-CN" dirty="0">
                  <a:latin typeface="Times" charset="0"/>
                  <a:ea typeface="SimSun" pitchFamily="2" charset="-122"/>
                </a:endParaRPr>
              </a:p>
            </p:txBody>
          </p:sp>
        </p:grpSp>
        <p:grpSp>
          <p:nvGrpSpPr>
            <p:cNvPr id="9" name="Group 23"/>
            <p:cNvGrpSpPr>
              <a:grpSpLocks/>
            </p:cNvGrpSpPr>
            <p:nvPr/>
          </p:nvGrpSpPr>
          <p:grpSpPr bwMode="auto">
            <a:xfrm>
              <a:off x="4137" y="2890"/>
              <a:ext cx="544" cy="329"/>
              <a:chOff x="4370" y="2403"/>
              <a:chExt cx="544" cy="329"/>
            </a:xfrm>
          </p:grpSpPr>
          <p:sp>
            <p:nvSpPr>
              <p:cNvPr id="59452" name="Rectangle 24"/>
              <p:cNvSpPr>
                <a:spLocks noChangeArrowheads="1"/>
              </p:cNvSpPr>
              <p:nvPr/>
            </p:nvSpPr>
            <p:spPr bwMode="auto">
              <a:xfrm>
                <a:off x="4402" y="2457"/>
                <a:ext cx="504" cy="202"/>
              </a:xfrm>
              <a:prstGeom prst="rect">
                <a:avLst/>
              </a:prstGeom>
              <a:noFill/>
              <a:ln w="9525">
                <a:noFill/>
                <a:miter lim="800000"/>
                <a:headEnd/>
                <a:tailEnd/>
              </a:ln>
            </p:spPr>
            <p:txBody>
              <a:bodyPr wrap="none" lIns="0" tIns="0" rIns="0" bIns="0">
                <a:spAutoFit/>
              </a:bodyPr>
              <a:lstStyle/>
              <a:p>
                <a:r>
                  <a:rPr lang="en-US" altLang="zh-CN" sz="2100" dirty="0">
                    <a:latin typeface="Times" charset="0"/>
                    <a:ea typeface="SimSun" pitchFamily="2" charset="-122"/>
                  </a:rPr>
                  <a:t>Sunoco</a:t>
                </a:r>
                <a:endParaRPr lang="en-US" altLang="zh-CN" dirty="0">
                  <a:latin typeface="Times" charset="0"/>
                  <a:ea typeface="SimSun" pitchFamily="2" charset="-122"/>
                </a:endParaRPr>
              </a:p>
            </p:txBody>
          </p:sp>
          <p:sp>
            <p:nvSpPr>
              <p:cNvPr id="59453" name="Rectangle 25"/>
              <p:cNvSpPr>
                <a:spLocks noChangeArrowheads="1"/>
              </p:cNvSpPr>
              <p:nvPr/>
            </p:nvSpPr>
            <p:spPr bwMode="auto">
              <a:xfrm>
                <a:off x="4370" y="2403"/>
                <a:ext cx="544" cy="329"/>
              </a:xfrm>
              <a:prstGeom prst="rect">
                <a:avLst/>
              </a:prstGeom>
              <a:noFill/>
              <a:ln w="22225">
                <a:solidFill>
                  <a:schemeClr val="tx1"/>
                </a:solidFill>
                <a:miter lim="800000"/>
                <a:headEnd/>
                <a:tailEnd/>
              </a:ln>
            </p:spPr>
            <p:txBody>
              <a:bodyPr/>
              <a:lstStyle/>
              <a:p>
                <a:pPr eaLnBrk="1" hangingPunct="1"/>
                <a:endParaRPr lang="en-US" altLang="en-US"/>
              </a:p>
            </p:txBody>
          </p:sp>
        </p:grpSp>
        <p:sp>
          <p:nvSpPr>
            <p:cNvPr id="59405" name="Line 27"/>
            <p:cNvSpPr>
              <a:spLocks noChangeShapeType="1"/>
            </p:cNvSpPr>
            <p:nvPr/>
          </p:nvSpPr>
          <p:spPr bwMode="auto">
            <a:xfrm>
              <a:off x="1407" y="2457"/>
              <a:ext cx="0" cy="336"/>
            </a:xfrm>
            <a:prstGeom prst="line">
              <a:avLst/>
            </a:prstGeom>
            <a:noFill/>
            <a:ln w="28575">
              <a:solidFill>
                <a:schemeClr val="tx1"/>
              </a:solidFill>
              <a:miter lim="800000"/>
              <a:headEnd/>
              <a:tailEnd/>
            </a:ln>
            <a:effectLst/>
          </p:spPr>
          <p:txBody>
            <a:bodyPr wrap="none"/>
            <a:lstStyle/>
            <a:p>
              <a:endParaRPr lang="en-IN"/>
            </a:p>
          </p:txBody>
        </p:sp>
        <p:sp>
          <p:nvSpPr>
            <p:cNvPr id="59406" name="Line 28"/>
            <p:cNvSpPr>
              <a:spLocks noChangeShapeType="1"/>
            </p:cNvSpPr>
            <p:nvPr/>
          </p:nvSpPr>
          <p:spPr bwMode="auto">
            <a:xfrm>
              <a:off x="816" y="2448"/>
              <a:ext cx="1440" cy="1"/>
            </a:xfrm>
            <a:prstGeom prst="line">
              <a:avLst/>
            </a:prstGeom>
            <a:noFill/>
            <a:ln w="28575">
              <a:solidFill>
                <a:schemeClr val="tx1"/>
              </a:solidFill>
              <a:miter lim="800000"/>
              <a:headEnd/>
              <a:tailEnd/>
            </a:ln>
            <a:effectLst/>
          </p:spPr>
          <p:txBody>
            <a:bodyPr wrap="none"/>
            <a:lstStyle/>
            <a:p>
              <a:endParaRPr lang="en-IN"/>
            </a:p>
          </p:txBody>
        </p:sp>
        <p:sp>
          <p:nvSpPr>
            <p:cNvPr id="59407" name="Line 29"/>
            <p:cNvSpPr>
              <a:spLocks noChangeShapeType="1"/>
            </p:cNvSpPr>
            <p:nvPr/>
          </p:nvSpPr>
          <p:spPr bwMode="auto">
            <a:xfrm>
              <a:off x="816" y="2448"/>
              <a:ext cx="1" cy="336"/>
            </a:xfrm>
            <a:prstGeom prst="line">
              <a:avLst/>
            </a:prstGeom>
            <a:noFill/>
            <a:ln w="28575">
              <a:solidFill>
                <a:schemeClr val="tx1"/>
              </a:solidFill>
              <a:miter lim="800000"/>
              <a:headEnd/>
              <a:tailEnd/>
            </a:ln>
            <a:effectLst/>
          </p:spPr>
          <p:txBody>
            <a:bodyPr wrap="none"/>
            <a:lstStyle/>
            <a:p>
              <a:endParaRPr lang="en-IN"/>
            </a:p>
          </p:txBody>
        </p:sp>
        <p:sp>
          <p:nvSpPr>
            <p:cNvPr id="59408" name="Line 30"/>
            <p:cNvSpPr>
              <a:spLocks noChangeShapeType="1"/>
            </p:cNvSpPr>
            <p:nvPr/>
          </p:nvSpPr>
          <p:spPr bwMode="auto">
            <a:xfrm>
              <a:off x="2256" y="2448"/>
              <a:ext cx="1" cy="336"/>
            </a:xfrm>
            <a:prstGeom prst="line">
              <a:avLst/>
            </a:prstGeom>
            <a:noFill/>
            <a:ln w="28575">
              <a:solidFill>
                <a:schemeClr val="tx1"/>
              </a:solidFill>
              <a:miter lim="800000"/>
              <a:headEnd/>
              <a:tailEnd/>
            </a:ln>
            <a:effectLst/>
          </p:spPr>
          <p:txBody>
            <a:bodyPr wrap="none"/>
            <a:lstStyle/>
            <a:p>
              <a:endParaRPr lang="en-IN"/>
            </a:p>
          </p:txBody>
        </p:sp>
        <p:sp>
          <p:nvSpPr>
            <p:cNvPr id="59409" name="Line 31"/>
            <p:cNvSpPr>
              <a:spLocks noChangeShapeType="1"/>
            </p:cNvSpPr>
            <p:nvPr/>
          </p:nvSpPr>
          <p:spPr bwMode="auto">
            <a:xfrm>
              <a:off x="3792" y="2544"/>
              <a:ext cx="1" cy="336"/>
            </a:xfrm>
            <a:prstGeom prst="line">
              <a:avLst/>
            </a:prstGeom>
            <a:noFill/>
            <a:ln w="28575">
              <a:solidFill>
                <a:schemeClr val="tx1"/>
              </a:solidFill>
              <a:miter lim="800000"/>
              <a:headEnd/>
              <a:tailEnd/>
            </a:ln>
            <a:effectLst/>
          </p:spPr>
          <p:txBody>
            <a:bodyPr wrap="none"/>
            <a:lstStyle/>
            <a:p>
              <a:endParaRPr lang="en-IN"/>
            </a:p>
          </p:txBody>
        </p:sp>
        <p:sp>
          <p:nvSpPr>
            <p:cNvPr id="59410" name="Line 32"/>
            <p:cNvSpPr>
              <a:spLocks noChangeShapeType="1"/>
            </p:cNvSpPr>
            <p:nvPr/>
          </p:nvSpPr>
          <p:spPr bwMode="auto">
            <a:xfrm>
              <a:off x="3072" y="2544"/>
              <a:ext cx="1968" cy="1"/>
            </a:xfrm>
            <a:prstGeom prst="line">
              <a:avLst/>
            </a:prstGeom>
            <a:noFill/>
            <a:ln w="28575">
              <a:solidFill>
                <a:schemeClr val="tx1"/>
              </a:solidFill>
              <a:miter lim="800000"/>
              <a:headEnd/>
              <a:tailEnd/>
            </a:ln>
            <a:effectLst/>
          </p:spPr>
          <p:txBody>
            <a:bodyPr wrap="none"/>
            <a:lstStyle/>
            <a:p>
              <a:endParaRPr lang="en-IN"/>
            </a:p>
          </p:txBody>
        </p:sp>
        <p:sp>
          <p:nvSpPr>
            <p:cNvPr id="59411" name="Line 33"/>
            <p:cNvSpPr>
              <a:spLocks noChangeShapeType="1"/>
            </p:cNvSpPr>
            <p:nvPr/>
          </p:nvSpPr>
          <p:spPr bwMode="auto">
            <a:xfrm>
              <a:off x="3072" y="2544"/>
              <a:ext cx="1" cy="336"/>
            </a:xfrm>
            <a:prstGeom prst="line">
              <a:avLst/>
            </a:prstGeom>
            <a:noFill/>
            <a:ln w="28575">
              <a:solidFill>
                <a:schemeClr val="tx1"/>
              </a:solidFill>
              <a:miter lim="800000"/>
              <a:headEnd/>
              <a:tailEnd/>
            </a:ln>
            <a:effectLst/>
          </p:spPr>
          <p:txBody>
            <a:bodyPr wrap="none"/>
            <a:lstStyle/>
            <a:p>
              <a:endParaRPr lang="en-IN"/>
            </a:p>
          </p:txBody>
        </p:sp>
        <p:sp>
          <p:nvSpPr>
            <p:cNvPr id="59412" name="Line 34"/>
            <p:cNvSpPr>
              <a:spLocks noChangeShapeType="1"/>
            </p:cNvSpPr>
            <p:nvPr/>
          </p:nvSpPr>
          <p:spPr bwMode="auto">
            <a:xfrm>
              <a:off x="4512" y="2544"/>
              <a:ext cx="1" cy="336"/>
            </a:xfrm>
            <a:prstGeom prst="line">
              <a:avLst/>
            </a:prstGeom>
            <a:noFill/>
            <a:ln w="28575">
              <a:solidFill>
                <a:schemeClr val="tx1"/>
              </a:solidFill>
              <a:miter lim="800000"/>
              <a:headEnd/>
              <a:tailEnd/>
            </a:ln>
            <a:effectLst/>
          </p:spPr>
          <p:txBody>
            <a:bodyPr wrap="none"/>
            <a:lstStyle/>
            <a:p>
              <a:endParaRPr lang="en-IN"/>
            </a:p>
          </p:txBody>
        </p:sp>
        <p:sp>
          <p:nvSpPr>
            <p:cNvPr id="59413" name="Line 35"/>
            <p:cNvSpPr>
              <a:spLocks noChangeShapeType="1"/>
            </p:cNvSpPr>
            <p:nvPr/>
          </p:nvSpPr>
          <p:spPr bwMode="auto">
            <a:xfrm>
              <a:off x="5040" y="2544"/>
              <a:ext cx="1" cy="336"/>
            </a:xfrm>
            <a:prstGeom prst="line">
              <a:avLst/>
            </a:prstGeom>
            <a:noFill/>
            <a:ln w="28575">
              <a:solidFill>
                <a:schemeClr val="tx1"/>
              </a:solidFill>
              <a:miter lim="800000"/>
              <a:headEnd/>
              <a:tailEnd/>
            </a:ln>
            <a:effectLst/>
          </p:spPr>
          <p:txBody>
            <a:bodyPr wrap="none"/>
            <a:lstStyle/>
            <a:p>
              <a:endParaRPr lang="en-IN"/>
            </a:p>
          </p:txBody>
        </p:sp>
        <p:grpSp>
          <p:nvGrpSpPr>
            <p:cNvPr id="10" name="Group 42"/>
            <p:cNvGrpSpPr>
              <a:grpSpLocks/>
            </p:cNvGrpSpPr>
            <p:nvPr/>
          </p:nvGrpSpPr>
          <p:grpSpPr bwMode="auto">
            <a:xfrm>
              <a:off x="192" y="3693"/>
              <a:ext cx="432" cy="531"/>
              <a:chOff x="612" y="3415"/>
              <a:chExt cx="681" cy="503"/>
            </a:xfrm>
          </p:grpSpPr>
          <p:sp>
            <p:nvSpPr>
              <p:cNvPr id="59450" name="Rectangle 43"/>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51" name="Rectangle 44"/>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1</a:t>
                </a:r>
              </a:p>
            </p:txBody>
          </p:sp>
        </p:grpSp>
        <p:grpSp>
          <p:nvGrpSpPr>
            <p:cNvPr id="11" name="Group 45"/>
            <p:cNvGrpSpPr>
              <a:grpSpLocks/>
            </p:cNvGrpSpPr>
            <p:nvPr/>
          </p:nvGrpSpPr>
          <p:grpSpPr bwMode="auto">
            <a:xfrm>
              <a:off x="672" y="3693"/>
              <a:ext cx="432" cy="531"/>
              <a:chOff x="612" y="3415"/>
              <a:chExt cx="681" cy="503"/>
            </a:xfrm>
          </p:grpSpPr>
          <p:sp>
            <p:nvSpPr>
              <p:cNvPr id="59448" name="Rectangle 46"/>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49" name="Rectangle 47"/>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2</a:t>
                </a:r>
                <a:endParaRPr lang="en-US" altLang="zh-CN" sz="2100">
                  <a:solidFill>
                    <a:schemeClr val="hlink"/>
                  </a:solidFill>
                  <a:latin typeface="Times" charset="0"/>
                  <a:ea typeface="SimSun" pitchFamily="2" charset="-122"/>
                </a:endParaRPr>
              </a:p>
            </p:txBody>
          </p:sp>
        </p:grpSp>
        <p:sp>
          <p:nvSpPr>
            <p:cNvPr id="59416" name="Line 48"/>
            <p:cNvSpPr>
              <a:spLocks noChangeShapeType="1"/>
            </p:cNvSpPr>
            <p:nvPr/>
          </p:nvSpPr>
          <p:spPr bwMode="auto">
            <a:xfrm>
              <a:off x="432" y="3501"/>
              <a:ext cx="0" cy="192"/>
            </a:xfrm>
            <a:prstGeom prst="line">
              <a:avLst/>
            </a:prstGeom>
            <a:noFill/>
            <a:ln w="28575">
              <a:solidFill>
                <a:schemeClr val="tx1"/>
              </a:solidFill>
              <a:miter lim="800000"/>
              <a:headEnd/>
              <a:tailEnd/>
            </a:ln>
            <a:effectLst/>
          </p:spPr>
          <p:txBody>
            <a:bodyPr wrap="none"/>
            <a:lstStyle/>
            <a:p>
              <a:endParaRPr lang="en-IN"/>
            </a:p>
          </p:txBody>
        </p:sp>
        <p:sp>
          <p:nvSpPr>
            <p:cNvPr id="59417" name="Line 49"/>
            <p:cNvSpPr>
              <a:spLocks noChangeShapeType="1"/>
            </p:cNvSpPr>
            <p:nvPr/>
          </p:nvSpPr>
          <p:spPr bwMode="auto">
            <a:xfrm>
              <a:off x="768" y="3312"/>
              <a:ext cx="0" cy="381"/>
            </a:xfrm>
            <a:prstGeom prst="line">
              <a:avLst/>
            </a:prstGeom>
            <a:noFill/>
            <a:ln w="28575">
              <a:solidFill>
                <a:schemeClr val="tx1"/>
              </a:solidFill>
              <a:miter lim="800000"/>
              <a:headEnd/>
              <a:tailEnd/>
            </a:ln>
            <a:effectLst/>
          </p:spPr>
          <p:txBody>
            <a:bodyPr wrap="none"/>
            <a:lstStyle/>
            <a:p>
              <a:endParaRPr lang="en-IN"/>
            </a:p>
          </p:txBody>
        </p:sp>
        <p:sp>
          <p:nvSpPr>
            <p:cNvPr id="59418" name="Line 50"/>
            <p:cNvSpPr>
              <a:spLocks noChangeShapeType="1"/>
            </p:cNvSpPr>
            <p:nvPr/>
          </p:nvSpPr>
          <p:spPr bwMode="auto">
            <a:xfrm>
              <a:off x="432" y="3504"/>
              <a:ext cx="816" cy="0"/>
            </a:xfrm>
            <a:prstGeom prst="line">
              <a:avLst/>
            </a:prstGeom>
            <a:noFill/>
            <a:ln w="28575">
              <a:solidFill>
                <a:schemeClr val="tx1"/>
              </a:solidFill>
              <a:miter lim="800000"/>
              <a:headEnd/>
              <a:tailEnd/>
            </a:ln>
            <a:effectLst/>
          </p:spPr>
          <p:txBody>
            <a:bodyPr wrap="none"/>
            <a:lstStyle/>
            <a:p>
              <a:endParaRPr lang="en-IN"/>
            </a:p>
          </p:txBody>
        </p:sp>
        <p:grpSp>
          <p:nvGrpSpPr>
            <p:cNvPr id="12" name="Group 51"/>
            <p:cNvGrpSpPr>
              <a:grpSpLocks/>
            </p:cNvGrpSpPr>
            <p:nvPr/>
          </p:nvGrpSpPr>
          <p:grpSpPr bwMode="auto">
            <a:xfrm>
              <a:off x="1152" y="3693"/>
              <a:ext cx="432" cy="531"/>
              <a:chOff x="612" y="3415"/>
              <a:chExt cx="681" cy="503"/>
            </a:xfrm>
          </p:grpSpPr>
          <p:sp>
            <p:nvSpPr>
              <p:cNvPr id="59446" name="Rectangle 52"/>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47" name="Rectangle 53"/>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3</a:t>
                </a:r>
              </a:p>
            </p:txBody>
          </p:sp>
        </p:grpSp>
        <p:sp>
          <p:nvSpPr>
            <p:cNvPr id="59420" name="Line 54"/>
            <p:cNvSpPr>
              <a:spLocks noChangeShapeType="1"/>
            </p:cNvSpPr>
            <p:nvPr/>
          </p:nvSpPr>
          <p:spPr bwMode="auto">
            <a:xfrm>
              <a:off x="1248" y="3501"/>
              <a:ext cx="0" cy="192"/>
            </a:xfrm>
            <a:prstGeom prst="line">
              <a:avLst/>
            </a:prstGeom>
            <a:noFill/>
            <a:ln w="28575">
              <a:solidFill>
                <a:schemeClr val="tx1"/>
              </a:solidFill>
              <a:miter lim="800000"/>
              <a:headEnd/>
              <a:tailEnd/>
            </a:ln>
            <a:effectLst/>
          </p:spPr>
          <p:txBody>
            <a:bodyPr wrap="none"/>
            <a:lstStyle/>
            <a:p>
              <a:endParaRPr lang="en-IN"/>
            </a:p>
          </p:txBody>
        </p:sp>
        <p:sp>
          <p:nvSpPr>
            <p:cNvPr id="59421" name="Freeform 55"/>
            <p:cNvSpPr>
              <a:spLocks/>
            </p:cNvSpPr>
            <p:nvPr/>
          </p:nvSpPr>
          <p:spPr bwMode="auto">
            <a:xfrm>
              <a:off x="360" y="3736"/>
              <a:ext cx="1224" cy="448"/>
            </a:xfrm>
            <a:custGeom>
              <a:avLst/>
              <a:gdLst>
                <a:gd name="T0" fmla="*/ 24 w 1224"/>
                <a:gd name="T1" fmla="*/ 152 h 448"/>
                <a:gd name="T2" fmla="*/ 216 w 1224"/>
                <a:gd name="T3" fmla="*/ 56 h 448"/>
                <a:gd name="T4" fmla="*/ 984 w 1224"/>
                <a:gd name="T5" fmla="*/ 56 h 448"/>
                <a:gd name="T6" fmla="*/ 1080 w 1224"/>
                <a:gd name="T7" fmla="*/ 392 h 448"/>
                <a:gd name="T8" fmla="*/ 120 w 1224"/>
                <a:gd name="T9" fmla="*/ 392 h 448"/>
                <a:gd name="T10" fmla="*/ 360 w 1224"/>
                <a:gd name="T11" fmla="*/ 104 h 448"/>
                <a:gd name="T12" fmla="*/ 408 w 1224"/>
                <a:gd name="T13" fmla="*/ 104 h 4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 h="448">
                  <a:moveTo>
                    <a:pt x="24" y="152"/>
                  </a:moveTo>
                  <a:cubicBezTo>
                    <a:pt x="40" y="112"/>
                    <a:pt x="56" y="72"/>
                    <a:pt x="216" y="56"/>
                  </a:cubicBezTo>
                  <a:cubicBezTo>
                    <a:pt x="376" y="40"/>
                    <a:pt x="840" y="0"/>
                    <a:pt x="984" y="56"/>
                  </a:cubicBezTo>
                  <a:cubicBezTo>
                    <a:pt x="1128" y="112"/>
                    <a:pt x="1224" y="336"/>
                    <a:pt x="1080" y="392"/>
                  </a:cubicBezTo>
                  <a:cubicBezTo>
                    <a:pt x="936" y="448"/>
                    <a:pt x="240" y="440"/>
                    <a:pt x="120" y="392"/>
                  </a:cubicBezTo>
                  <a:cubicBezTo>
                    <a:pt x="0" y="344"/>
                    <a:pt x="312" y="152"/>
                    <a:pt x="360" y="104"/>
                  </a:cubicBezTo>
                  <a:cubicBezTo>
                    <a:pt x="408" y="56"/>
                    <a:pt x="408" y="80"/>
                    <a:pt x="408" y="104"/>
                  </a:cubicBezTo>
                </a:path>
              </a:pathLst>
            </a:custGeom>
            <a:noFill/>
            <a:ln w="9525" cap="flat" cmpd="sng">
              <a:solidFill>
                <a:schemeClr val="hlink"/>
              </a:solidFill>
              <a:prstDash val="solid"/>
              <a:miter lim="800000"/>
              <a:headEnd type="none" w="med" len="med"/>
              <a:tailEnd type="triangle" w="med" len="med"/>
            </a:ln>
            <a:effectLst/>
          </p:spPr>
          <p:txBody>
            <a:bodyPr wrap="none"/>
            <a:lstStyle/>
            <a:p>
              <a:endParaRPr lang="en-IN"/>
            </a:p>
          </p:txBody>
        </p:sp>
        <p:grpSp>
          <p:nvGrpSpPr>
            <p:cNvPr id="13" name="Group 56"/>
            <p:cNvGrpSpPr>
              <a:grpSpLocks/>
            </p:cNvGrpSpPr>
            <p:nvPr/>
          </p:nvGrpSpPr>
          <p:grpSpPr bwMode="auto">
            <a:xfrm>
              <a:off x="2160" y="3552"/>
              <a:ext cx="432" cy="531"/>
              <a:chOff x="612" y="3415"/>
              <a:chExt cx="681" cy="503"/>
            </a:xfrm>
          </p:grpSpPr>
          <p:sp>
            <p:nvSpPr>
              <p:cNvPr id="59444" name="Rectangle 57"/>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45" name="Rectangle 58"/>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rgbClr val="3399FF"/>
                    </a:solidFill>
                    <a:latin typeface="Times" charset="0"/>
                    <a:ea typeface="SimSun" pitchFamily="2" charset="-122"/>
                  </a:rPr>
                  <a:t>o</a:t>
                </a:r>
                <a:r>
                  <a:rPr lang="en-US" altLang="zh-CN" sz="2100" baseline="-25000">
                    <a:solidFill>
                      <a:srgbClr val="3399FF"/>
                    </a:solidFill>
                    <a:latin typeface="Times" charset="0"/>
                    <a:ea typeface="SimSun" pitchFamily="2" charset="-122"/>
                  </a:rPr>
                  <a:t>3</a:t>
                </a:r>
              </a:p>
            </p:txBody>
          </p:sp>
        </p:grpSp>
        <p:sp>
          <p:nvSpPr>
            <p:cNvPr id="59423" name="Line 59"/>
            <p:cNvSpPr>
              <a:spLocks noChangeShapeType="1"/>
            </p:cNvSpPr>
            <p:nvPr/>
          </p:nvSpPr>
          <p:spPr bwMode="auto">
            <a:xfrm>
              <a:off x="2352" y="3312"/>
              <a:ext cx="0" cy="240"/>
            </a:xfrm>
            <a:prstGeom prst="line">
              <a:avLst/>
            </a:prstGeom>
            <a:noFill/>
            <a:ln w="28575">
              <a:solidFill>
                <a:schemeClr val="tx1"/>
              </a:solidFill>
              <a:miter lim="800000"/>
              <a:headEnd/>
              <a:tailEnd/>
            </a:ln>
            <a:effectLst/>
          </p:spPr>
          <p:txBody>
            <a:bodyPr wrap="none"/>
            <a:lstStyle/>
            <a:p>
              <a:endParaRPr lang="en-IN"/>
            </a:p>
          </p:txBody>
        </p:sp>
        <p:sp>
          <p:nvSpPr>
            <p:cNvPr id="59424" name="Freeform 60"/>
            <p:cNvSpPr>
              <a:spLocks/>
            </p:cNvSpPr>
            <p:nvPr/>
          </p:nvSpPr>
          <p:spPr bwMode="auto">
            <a:xfrm>
              <a:off x="1392" y="3424"/>
              <a:ext cx="912" cy="368"/>
            </a:xfrm>
            <a:custGeom>
              <a:avLst/>
              <a:gdLst>
                <a:gd name="T0" fmla="*/ 864 w 912"/>
                <a:gd name="T1" fmla="*/ 176 h 368"/>
                <a:gd name="T2" fmla="*/ 768 w 912"/>
                <a:gd name="T3" fmla="*/ 32 h 368"/>
                <a:gd name="T4" fmla="*/ 0 w 912"/>
                <a:gd name="T5" fmla="*/ 368 h 368"/>
                <a:gd name="T6" fmla="*/ 0 60000 65536"/>
                <a:gd name="T7" fmla="*/ 0 60000 65536"/>
                <a:gd name="T8" fmla="*/ 0 60000 65536"/>
              </a:gdLst>
              <a:ahLst/>
              <a:cxnLst>
                <a:cxn ang="T6">
                  <a:pos x="T0" y="T1"/>
                </a:cxn>
                <a:cxn ang="T7">
                  <a:pos x="T2" y="T3"/>
                </a:cxn>
                <a:cxn ang="T8">
                  <a:pos x="T4" y="T5"/>
                </a:cxn>
              </a:cxnLst>
              <a:rect l="0" t="0" r="r" b="b"/>
              <a:pathLst>
                <a:path w="912" h="368">
                  <a:moveTo>
                    <a:pt x="864" y="176"/>
                  </a:moveTo>
                  <a:cubicBezTo>
                    <a:pt x="888" y="88"/>
                    <a:pt x="912" y="0"/>
                    <a:pt x="768" y="32"/>
                  </a:cubicBezTo>
                  <a:cubicBezTo>
                    <a:pt x="624" y="64"/>
                    <a:pt x="312" y="216"/>
                    <a:pt x="0" y="368"/>
                  </a:cubicBezTo>
                </a:path>
              </a:pathLst>
            </a:custGeom>
            <a:noFill/>
            <a:ln w="9525" cap="flat" cmpd="sng">
              <a:solidFill>
                <a:srgbClr val="3399FF"/>
              </a:solidFill>
              <a:prstDash val="solid"/>
              <a:miter lim="800000"/>
              <a:headEnd type="none" w="med" len="med"/>
              <a:tailEnd type="triangle" w="med" len="med"/>
            </a:ln>
            <a:effectLst/>
          </p:spPr>
          <p:txBody>
            <a:bodyPr wrap="none"/>
            <a:lstStyle/>
            <a:p>
              <a:endParaRPr lang="en-IN"/>
            </a:p>
          </p:txBody>
        </p:sp>
        <p:grpSp>
          <p:nvGrpSpPr>
            <p:cNvPr id="14" name="Group 61"/>
            <p:cNvGrpSpPr>
              <a:grpSpLocks/>
            </p:cNvGrpSpPr>
            <p:nvPr/>
          </p:nvGrpSpPr>
          <p:grpSpPr bwMode="auto">
            <a:xfrm>
              <a:off x="3216" y="3597"/>
              <a:ext cx="432" cy="531"/>
              <a:chOff x="612" y="3415"/>
              <a:chExt cx="681" cy="503"/>
            </a:xfrm>
          </p:grpSpPr>
          <p:sp>
            <p:nvSpPr>
              <p:cNvPr id="59442" name="Rectangle 62"/>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43" name="Rectangle 63"/>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1</a:t>
                </a:r>
              </a:p>
            </p:txBody>
          </p:sp>
        </p:grpSp>
        <p:grpSp>
          <p:nvGrpSpPr>
            <p:cNvPr id="15" name="Group 64"/>
            <p:cNvGrpSpPr>
              <a:grpSpLocks/>
            </p:cNvGrpSpPr>
            <p:nvPr/>
          </p:nvGrpSpPr>
          <p:grpSpPr bwMode="auto">
            <a:xfrm>
              <a:off x="3696" y="3597"/>
              <a:ext cx="432" cy="531"/>
              <a:chOff x="612" y="3415"/>
              <a:chExt cx="681" cy="503"/>
            </a:xfrm>
          </p:grpSpPr>
          <p:sp>
            <p:nvSpPr>
              <p:cNvPr id="59440" name="Rectangle 65"/>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41" name="Rectangle 66"/>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2</a:t>
                </a:r>
                <a:endParaRPr lang="en-US" altLang="zh-CN" sz="2100">
                  <a:solidFill>
                    <a:schemeClr val="hlink"/>
                  </a:solidFill>
                  <a:latin typeface="Times" charset="0"/>
                  <a:ea typeface="SimSun" pitchFamily="2" charset="-122"/>
                </a:endParaRPr>
              </a:p>
            </p:txBody>
          </p:sp>
        </p:grpSp>
        <p:sp>
          <p:nvSpPr>
            <p:cNvPr id="59427" name="Line 67"/>
            <p:cNvSpPr>
              <a:spLocks noChangeShapeType="1"/>
            </p:cNvSpPr>
            <p:nvPr/>
          </p:nvSpPr>
          <p:spPr bwMode="auto">
            <a:xfrm>
              <a:off x="3456" y="3405"/>
              <a:ext cx="0" cy="192"/>
            </a:xfrm>
            <a:prstGeom prst="line">
              <a:avLst/>
            </a:prstGeom>
            <a:noFill/>
            <a:ln w="28575">
              <a:solidFill>
                <a:schemeClr val="tx1"/>
              </a:solidFill>
              <a:miter lim="800000"/>
              <a:headEnd/>
              <a:tailEnd/>
            </a:ln>
            <a:effectLst/>
          </p:spPr>
          <p:txBody>
            <a:bodyPr wrap="none"/>
            <a:lstStyle/>
            <a:p>
              <a:endParaRPr lang="en-IN"/>
            </a:p>
          </p:txBody>
        </p:sp>
        <p:sp>
          <p:nvSpPr>
            <p:cNvPr id="59428" name="Line 68"/>
            <p:cNvSpPr>
              <a:spLocks noChangeShapeType="1"/>
            </p:cNvSpPr>
            <p:nvPr/>
          </p:nvSpPr>
          <p:spPr bwMode="auto">
            <a:xfrm>
              <a:off x="3792" y="3216"/>
              <a:ext cx="0" cy="381"/>
            </a:xfrm>
            <a:prstGeom prst="line">
              <a:avLst/>
            </a:prstGeom>
            <a:noFill/>
            <a:ln w="28575">
              <a:solidFill>
                <a:schemeClr val="tx1"/>
              </a:solidFill>
              <a:miter lim="800000"/>
              <a:headEnd/>
              <a:tailEnd/>
            </a:ln>
            <a:effectLst/>
          </p:spPr>
          <p:txBody>
            <a:bodyPr wrap="none"/>
            <a:lstStyle/>
            <a:p>
              <a:endParaRPr lang="en-IN"/>
            </a:p>
          </p:txBody>
        </p:sp>
        <p:sp>
          <p:nvSpPr>
            <p:cNvPr id="59429" name="Line 69"/>
            <p:cNvSpPr>
              <a:spLocks noChangeShapeType="1"/>
            </p:cNvSpPr>
            <p:nvPr/>
          </p:nvSpPr>
          <p:spPr bwMode="auto">
            <a:xfrm>
              <a:off x="3456" y="3408"/>
              <a:ext cx="816" cy="0"/>
            </a:xfrm>
            <a:prstGeom prst="line">
              <a:avLst/>
            </a:prstGeom>
            <a:noFill/>
            <a:ln w="28575">
              <a:solidFill>
                <a:schemeClr val="tx1"/>
              </a:solidFill>
              <a:miter lim="800000"/>
              <a:headEnd/>
              <a:tailEnd/>
            </a:ln>
            <a:effectLst/>
          </p:spPr>
          <p:txBody>
            <a:bodyPr wrap="none"/>
            <a:lstStyle/>
            <a:p>
              <a:endParaRPr lang="en-IN"/>
            </a:p>
          </p:txBody>
        </p:sp>
        <p:grpSp>
          <p:nvGrpSpPr>
            <p:cNvPr id="16" name="Group 70"/>
            <p:cNvGrpSpPr>
              <a:grpSpLocks/>
            </p:cNvGrpSpPr>
            <p:nvPr/>
          </p:nvGrpSpPr>
          <p:grpSpPr bwMode="auto">
            <a:xfrm>
              <a:off x="4176" y="3597"/>
              <a:ext cx="432" cy="531"/>
              <a:chOff x="612" y="3415"/>
              <a:chExt cx="681" cy="503"/>
            </a:xfrm>
          </p:grpSpPr>
          <p:sp>
            <p:nvSpPr>
              <p:cNvPr id="59438" name="Rectangle 71"/>
              <p:cNvSpPr>
                <a:spLocks noChangeArrowheads="1"/>
              </p:cNvSpPr>
              <p:nvPr/>
            </p:nvSpPr>
            <p:spPr bwMode="auto">
              <a:xfrm>
                <a:off x="612" y="3415"/>
                <a:ext cx="681" cy="503"/>
              </a:xfrm>
              <a:prstGeom prst="rect">
                <a:avLst/>
              </a:prstGeom>
              <a:noFill/>
              <a:ln w="22225">
                <a:solidFill>
                  <a:schemeClr val="tx1"/>
                </a:solidFill>
                <a:miter lim="800000"/>
                <a:headEnd/>
                <a:tailEnd/>
              </a:ln>
            </p:spPr>
            <p:txBody>
              <a:bodyPr/>
              <a:lstStyle/>
              <a:p>
                <a:pPr eaLnBrk="1" hangingPunct="1"/>
                <a:endParaRPr lang="en-US" altLang="en-US"/>
              </a:p>
            </p:txBody>
          </p:sp>
          <p:sp>
            <p:nvSpPr>
              <p:cNvPr id="59439" name="Rectangle 72"/>
              <p:cNvSpPr>
                <a:spLocks noChangeArrowheads="1"/>
              </p:cNvSpPr>
              <p:nvPr/>
            </p:nvSpPr>
            <p:spPr bwMode="auto">
              <a:xfrm>
                <a:off x="681" y="3536"/>
                <a:ext cx="221" cy="192"/>
              </a:xfrm>
              <a:prstGeom prst="rect">
                <a:avLst/>
              </a:prstGeom>
              <a:noFill/>
              <a:ln w="9525">
                <a:noFill/>
                <a:miter lim="800000"/>
                <a:headEnd/>
                <a:tailEnd/>
              </a:ln>
            </p:spPr>
            <p:txBody>
              <a:bodyPr wrap="none" lIns="0" tIns="0" rIns="0" bIns="0">
                <a:spAutoFit/>
              </a:bodyPr>
              <a:lstStyle/>
              <a:p>
                <a:r>
                  <a:rPr lang="en-US" altLang="zh-CN" sz="2100">
                    <a:solidFill>
                      <a:schemeClr val="hlink"/>
                    </a:solidFill>
                    <a:latin typeface="Times" charset="0"/>
                    <a:ea typeface="SimSun" pitchFamily="2" charset="-122"/>
                  </a:rPr>
                  <a:t>o</a:t>
                </a:r>
                <a:r>
                  <a:rPr lang="en-US" altLang="zh-CN" sz="2100" baseline="-25000">
                    <a:solidFill>
                      <a:schemeClr val="hlink"/>
                    </a:solidFill>
                    <a:latin typeface="Times" charset="0"/>
                    <a:ea typeface="SimSun" pitchFamily="2" charset="-122"/>
                  </a:rPr>
                  <a:t>3</a:t>
                </a:r>
              </a:p>
            </p:txBody>
          </p:sp>
        </p:grpSp>
        <p:sp>
          <p:nvSpPr>
            <p:cNvPr id="59431" name="Line 73"/>
            <p:cNvSpPr>
              <a:spLocks noChangeShapeType="1"/>
            </p:cNvSpPr>
            <p:nvPr/>
          </p:nvSpPr>
          <p:spPr bwMode="auto">
            <a:xfrm>
              <a:off x="4272" y="3405"/>
              <a:ext cx="0" cy="192"/>
            </a:xfrm>
            <a:prstGeom prst="line">
              <a:avLst/>
            </a:prstGeom>
            <a:noFill/>
            <a:ln w="28575">
              <a:solidFill>
                <a:schemeClr val="tx1"/>
              </a:solidFill>
              <a:miter lim="800000"/>
              <a:headEnd/>
              <a:tailEnd/>
            </a:ln>
            <a:effectLst/>
          </p:spPr>
          <p:txBody>
            <a:bodyPr wrap="none"/>
            <a:lstStyle/>
            <a:p>
              <a:endParaRPr lang="en-IN"/>
            </a:p>
          </p:txBody>
        </p:sp>
        <p:sp>
          <p:nvSpPr>
            <p:cNvPr id="59432" name="Freeform 74"/>
            <p:cNvSpPr>
              <a:spLocks/>
            </p:cNvSpPr>
            <p:nvPr/>
          </p:nvSpPr>
          <p:spPr bwMode="auto">
            <a:xfrm>
              <a:off x="3384" y="3640"/>
              <a:ext cx="1224" cy="448"/>
            </a:xfrm>
            <a:custGeom>
              <a:avLst/>
              <a:gdLst>
                <a:gd name="T0" fmla="*/ 24 w 1224"/>
                <a:gd name="T1" fmla="*/ 152 h 448"/>
                <a:gd name="T2" fmla="*/ 216 w 1224"/>
                <a:gd name="T3" fmla="*/ 56 h 448"/>
                <a:gd name="T4" fmla="*/ 984 w 1224"/>
                <a:gd name="T5" fmla="*/ 56 h 448"/>
                <a:gd name="T6" fmla="*/ 1080 w 1224"/>
                <a:gd name="T7" fmla="*/ 392 h 448"/>
                <a:gd name="T8" fmla="*/ 120 w 1224"/>
                <a:gd name="T9" fmla="*/ 392 h 448"/>
                <a:gd name="T10" fmla="*/ 360 w 1224"/>
                <a:gd name="T11" fmla="*/ 104 h 448"/>
                <a:gd name="T12" fmla="*/ 408 w 1224"/>
                <a:gd name="T13" fmla="*/ 104 h 4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4" h="448">
                  <a:moveTo>
                    <a:pt x="24" y="152"/>
                  </a:moveTo>
                  <a:cubicBezTo>
                    <a:pt x="40" y="112"/>
                    <a:pt x="56" y="72"/>
                    <a:pt x="216" y="56"/>
                  </a:cubicBezTo>
                  <a:cubicBezTo>
                    <a:pt x="376" y="40"/>
                    <a:pt x="840" y="0"/>
                    <a:pt x="984" y="56"/>
                  </a:cubicBezTo>
                  <a:cubicBezTo>
                    <a:pt x="1128" y="112"/>
                    <a:pt x="1224" y="336"/>
                    <a:pt x="1080" y="392"/>
                  </a:cubicBezTo>
                  <a:cubicBezTo>
                    <a:pt x="936" y="448"/>
                    <a:pt x="240" y="440"/>
                    <a:pt x="120" y="392"/>
                  </a:cubicBezTo>
                  <a:cubicBezTo>
                    <a:pt x="0" y="344"/>
                    <a:pt x="312" y="152"/>
                    <a:pt x="360" y="104"/>
                  </a:cubicBezTo>
                  <a:cubicBezTo>
                    <a:pt x="408" y="56"/>
                    <a:pt x="408" y="80"/>
                    <a:pt x="408" y="104"/>
                  </a:cubicBezTo>
                </a:path>
              </a:pathLst>
            </a:custGeom>
            <a:noFill/>
            <a:ln w="9525" cap="flat" cmpd="sng">
              <a:solidFill>
                <a:schemeClr val="hlink"/>
              </a:solidFill>
              <a:prstDash val="solid"/>
              <a:miter lim="800000"/>
              <a:headEnd type="none" w="med" len="med"/>
              <a:tailEnd type="triangle" w="med" len="med"/>
            </a:ln>
            <a:effectLst/>
          </p:spPr>
          <p:txBody>
            <a:bodyPr wrap="none"/>
            <a:lstStyle/>
            <a:p>
              <a:endParaRPr lang="en-IN"/>
            </a:p>
          </p:txBody>
        </p:sp>
        <p:sp>
          <p:nvSpPr>
            <p:cNvPr id="59433" name="Freeform 75"/>
            <p:cNvSpPr>
              <a:spLocks/>
            </p:cNvSpPr>
            <p:nvPr/>
          </p:nvSpPr>
          <p:spPr bwMode="auto">
            <a:xfrm>
              <a:off x="2544" y="3320"/>
              <a:ext cx="1968" cy="376"/>
            </a:xfrm>
            <a:custGeom>
              <a:avLst/>
              <a:gdLst>
                <a:gd name="T0" fmla="*/ 0 w 1968"/>
                <a:gd name="T1" fmla="*/ 280 h 376"/>
                <a:gd name="T2" fmla="*/ 336 w 1968"/>
                <a:gd name="T3" fmla="*/ 136 h 376"/>
                <a:gd name="T4" fmla="*/ 1536 w 1968"/>
                <a:gd name="T5" fmla="*/ 40 h 376"/>
                <a:gd name="T6" fmla="*/ 1968 w 1968"/>
                <a:gd name="T7" fmla="*/ 376 h 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8" h="376">
                  <a:moveTo>
                    <a:pt x="0" y="280"/>
                  </a:moveTo>
                  <a:cubicBezTo>
                    <a:pt x="40" y="228"/>
                    <a:pt x="80" y="176"/>
                    <a:pt x="336" y="136"/>
                  </a:cubicBezTo>
                  <a:cubicBezTo>
                    <a:pt x="592" y="96"/>
                    <a:pt x="1264" y="0"/>
                    <a:pt x="1536" y="40"/>
                  </a:cubicBezTo>
                  <a:cubicBezTo>
                    <a:pt x="1808" y="80"/>
                    <a:pt x="1888" y="228"/>
                    <a:pt x="1968" y="376"/>
                  </a:cubicBezTo>
                </a:path>
              </a:pathLst>
            </a:custGeom>
            <a:noFill/>
            <a:ln w="9525" cap="flat" cmpd="sng">
              <a:solidFill>
                <a:srgbClr val="3399FF"/>
              </a:solidFill>
              <a:prstDash val="solid"/>
              <a:miter lim="800000"/>
              <a:headEnd type="none" w="med" len="med"/>
              <a:tailEnd type="triangle" w="med" len="med"/>
            </a:ln>
            <a:effectLst/>
          </p:spPr>
          <p:txBody>
            <a:bodyPr wrap="none"/>
            <a:lstStyle/>
            <a:p>
              <a:endParaRPr lang="en-IN"/>
            </a:p>
          </p:txBody>
        </p:sp>
        <p:sp>
          <p:nvSpPr>
            <p:cNvPr id="59434" name="Line 76"/>
            <p:cNvSpPr>
              <a:spLocks noChangeShapeType="1"/>
            </p:cNvSpPr>
            <p:nvPr/>
          </p:nvSpPr>
          <p:spPr bwMode="auto">
            <a:xfrm>
              <a:off x="4901" y="3744"/>
              <a:ext cx="192" cy="0"/>
            </a:xfrm>
            <a:prstGeom prst="line">
              <a:avLst/>
            </a:prstGeom>
            <a:noFill/>
            <a:ln w="9525">
              <a:solidFill>
                <a:srgbClr val="3399FF"/>
              </a:solidFill>
              <a:miter lim="800000"/>
              <a:headEnd/>
              <a:tailEnd type="triangle" w="med" len="med"/>
            </a:ln>
            <a:effectLst/>
          </p:spPr>
          <p:txBody>
            <a:bodyPr wrap="none"/>
            <a:lstStyle/>
            <a:p>
              <a:endParaRPr lang="en-IN"/>
            </a:p>
          </p:txBody>
        </p:sp>
        <p:sp>
          <p:nvSpPr>
            <p:cNvPr id="59435" name="Rectangle 78"/>
            <p:cNvSpPr>
              <a:spLocks noChangeArrowheads="1"/>
            </p:cNvSpPr>
            <p:nvPr/>
          </p:nvSpPr>
          <p:spPr bwMode="auto">
            <a:xfrm>
              <a:off x="5141" y="3648"/>
              <a:ext cx="488" cy="165"/>
            </a:xfrm>
            <a:prstGeom prst="rect">
              <a:avLst/>
            </a:prstGeom>
            <a:noFill/>
            <a:ln w="9525">
              <a:noFill/>
              <a:miter lim="800000"/>
              <a:headEnd/>
              <a:tailEnd/>
            </a:ln>
          </p:spPr>
          <p:txBody>
            <a:bodyPr wrap="none" lIns="0" tIns="0" rIns="0" bIns="0">
              <a:spAutoFit/>
            </a:bodyPr>
            <a:lstStyle/>
            <a:p>
              <a:r>
                <a:rPr lang="en-US" altLang="zh-CN" sz="1700">
                  <a:solidFill>
                    <a:srgbClr val="3399FF"/>
                  </a:solidFill>
                  <a:latin typeface="Times" charset="0"/>
                  <a:ea typeface="SimSun" pitchFamily="2" charset="-122"/>
                </a:rPr>
                <a:t>sanitized</a:t>
              </a:r>
              <a:endParaRPr lang="en-US" altLang="zh-CN">
                <a:solidFill>
                  <a:srgbClr val="3399FF"/>
                </a:solidFill>
                <a:latin typeface="Times" charset="0"/>
                <a:ea typeface="SimSun" pitchFamily="2" charset="-122"/>
              </a:endParaRPr>
            </a:p>
          </p:txBody>
        </p:sp>
        <p:sp>
          <p:nvSpPr>
            <p:cNvPr id="59436" name="Line 79"/>
            <p:cNvSpPr>
              <a:spLocks noChangeShapeType="1"/>
            </p:cNvSpPr>
            <p:nvPr/>
          </p:nvSpPr>
          <p:spPr bwMode="auto">
            <a:xfrm>
              <a:off x="4898" y="3984"/>
              <a:ext cx="192" cy="0"/>
            </a:xfrm>
            <a:prstGeom prst="line">
              <a:avLst/>
            </a:prstGeom>
            <a:noFill/>
            <a:ln w="9525">
              <a:solidFill>
                <a:schemeClr val="hlink"/>
              </a:solidFill>
              <a:miter lim="800000"/>
              <a:headEnd/>
              <a:tailEnd type="triangle" w="med" len="med"/>
            </a:ln>
            <a:effectLst/>
          </p:spPr>
          <p:txBody>
            <a:bodyPr wrap="none"/>
            <a:lstStyle/>
            <a:p>
              <a:endParaRPr lang="en-IN"/>
            </a:p>
          </p:txBody>
        </p:sp>
        <p:sp>
          <p:nvSpPr>
            <p:cNvPr id="59437" name="Rectangle 80"/>
            <p:cNvSpPr>
              <a:spLocks noChangeArrowheads="1"/>
            </p:cNvSpPr>
            <p:nvPr/>
          </p:nvSpPr>
          <p:spPr bwMode="auto">
            <a:xfrm>
              <a:off x="5141" y="3888"/>
              <a:ext cx="625" cy="165"/>
            </a:xfrm>
            <a:prstGeom prst="rect">
              <a:avLst/>
            </a:prstGeom>
            <a:noFill/>
            <a:ln w="9525">
              <a:noFill/>
              <a:miter lim="800000"/>
              <a:headEnd/>
              <a:tailEnd/>
            </a:ln>
          </p:spPr>
          <p:txBody>
            <a:bodyPr wrap="none" lIns="0" tIns="0" rIns="0" bIns="0">
              <a:spAutoFit/>
            </a:bodyPr>
            <a:lstStyle/>
            <a:p>
              <a:r>
                <a:rPr lang="en-US" altLang="zh-CN" sz="1700">
                  <a:solidFill>
                    <a:schemeClr val="hlink"/>
                  </a:solidFill>
                  <a:latin typeface="Times" charset="0"/>
                  <a:ea typeface="SimSun" pitchFamily="2" charset="-122"/>
                </a:rPr>
                <a:t>unsanitized</a:t>
              </a:r>
              <a:endParaRPr lang="en-US" altLang="zh-CN">
                <a:solidFill>
                  <a:schemeClr val="hlink"/>
                </a:solidFill>
                <a:latin typeface="Times" charset="0"/>
                <a:ea typeface="SimSun" pitchFamily="2" charset="-122"/>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p:txBody>
          <a:bodyPr/>
          <a:lstStyle/>
          <a:p>
            <a:r>
              <a:rPr lang="en-US" altLang="zh-CN">
                <a:ea typeface="SimSun" pitchFamily="2" charset="-122"/>
              </a:rPr>
              <a:t>Compare CW to Bell-LaPadula</a:t>
            </a:r>
          </a:p>
        </p:txBody>
      </p:sp>
      <p:sp>
        <p:nvSpPr>
          <p:cNvPr id="24580" name="Rectangle 3"/>
          <p:cNvSpPr>
            <a:spLocks noGrp="1" noChangeArrowheads="1"/>
          </p:cNvSpPr>
          <p:nvPr>
            <p:ph idx="1"/>
          </p:nvPr>
        </p:nvSpPr>
        <p:spPr>
          <a:ln w="57150" cmpd="thinThick">
            <a:solidFill>
              <a:schemeClr val="bg2"/>
            </a:solidFill>
          </a:ln>
        </p:spPr>
        <p:txBody>
          <a:bodyPr/>
          <a:lstStyle/>
          <a:p>
            <a:pPr>
              <a:defRPr/>
            </a:pPr>
            <a:r>
              <a:rPr lang="en-US" altLang="zh-CN" sz="2400" dirty="0">
                <a:ea typeface="宋体" panose="02010600030101010101" pitchFamily="2" charset="-122"/>
              </a:rPr>
              <a:t>CW is based on access history, BLP is history-less</a:t>
            </a:r>
          </a:p>
          <a:p>
            <a:pPr>
              <a:defRPr/>
            </a:pPr>
            <a:r>
              <a:rPr lang="en-US" altLang="zh-CN" sz="2400" dirty="0">
                <a:ea typeface="宋体" panose="02010600030101010101" pitchFamily="2" charset="-122"/>
              </a:rPr>
              <a:t>BLP can capture CW state at any time, but cannot track changes over time</a:t>
            </a:r>
          </a:p>
          <a:p>
            <a:pPr lvl="1">
              <a:defRPr/>
            </a:pPr>
            <a:r>
              <a:rPr lang="en-US" altLang="zh-CN" sz="2400" dirty="0">
                <a:ea typeface="宋体" panose="02010600030101010101" pitchFamily="2" charset="-122"/>
              </a:rPr>
              <a:t>BLP security levels would need to be updated each time an access is allowed</a:t>
            </a:r>
          </a:p>
          <a:p>
            <a:pPr lvl="1" indent="0">
              <a:buNone/>
              <a:defRPr/>
            </a:pPr>
            <a:endParaRPr lang="en-US" altLang="zh-CN" dirty="0">
              <a:ea typeface="宋体" panose="02010600030101010101" pitchFamily="2" charset="-122"/>
            </a:endParaRPr>
          </a:p>
        </p:txBody>
      </p:sp>
      <p:sp>
        <p:nvSpPr>
          <p:cNvPr id="61442" name="Slide Number Placeholder 3"/>
          <p:cNvSpPr>
            <a:spLocks noGrp="1"/>
          </p:cNvSpPr>
          <p:nvPr>
            <p:ph type="sldNum" sz="quarter" idx="12"/>
          </p:nvPr>
        </p:nvSpPr>
        <p:spPr bwMode="auto">
          <a:prstGeom prst="rect">
            <a:avLst/>
          </a:prstGeom>
          <a:noFill/>
          <a:ln>
            <a:miter lim="800000"/>
            <a:headEnd/>
            <a:tailEnd/>
          </a:ln>
        </p:spPr>
        <p:txBody>
          <a:bodyPr/>
          <a:lstStyle/>
          <a:p>
            <a:pPr eaLnBrk="1" hangingPunct="1"/>
            <a:fld id="{D12C1764-E666-4AE1-A1FA-A202345627B9}" type="slidenum">
              <a:rPr lang="zh-CN" altLang="en-US">
                <a:ea typeface="SimSun" pitchFamily="2" charset="-122"/>
              </a:rPr>
              <a:pPr eaLnBrk="1" hangingPunct="1"/>
              <a:t>59</a:t>
            </a:fld>
            <a:endParaRPr lang="en-US" altLang="zh-CN">
              <a:ea typeface="SimSun"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4DF-BB73-4223-AE57-5EA4405F6508}"/>
              </a:ext>
            </a:extLst>
          </p:cNvPr>
          <p:cNvSpPr>
            <a:spLocks noGrp="1"/>
          </p:cNvSpPr>
          <p:nvPr>
            <p:ph type="title"/>
          </p:nvPr>
        </p:nvSpPr>
        <p:spPr/>
        <p:txBody>
          <a:bodyPr>
            <a:normAutofit/>
          </a:bodyPr>
          <a:lstStyle/>
          <a:p>
            <a:r>
              <a:rPr lang="en-US" sz="4000" dirty="0">
                <a:solidFill>
                  <a:srgbClr val="FF0000"/>
                </a:solidFill>
              </a:rPr>
              <a:t>A</a:t>
            </a:r>
            <a:r>
              <a:rPr lang="en-US" sz="4000" dirty="0"/>
              <a:t>ttributable</a:t>
            </a:r>
          </a:p>
        </p:txBody>
      </p:sp>
      <p:sp>
        <p:nvSpPr>
          <p:cNvPr id="3" name="Content Placeholder 2">
            <a:extLst>
              <a:ext uri="{FF2B5EF4-FFF2-40B4-BE49-F238E27FC236}">
                <a16:creationId xmlns:a16="http://schemas.microsoft.com/office/drawing/2014/main" id="{D8350BAA-4630-4A30-98FC-D219EA3A7B15}"/>
              </a:ext>
            </a:extLst>
          </p:cNvPr>
          <p:cNvSpPr>
            <a:spLocks noGrp="1"/>
          </p:cNvSpPr>
          <p:nvPr>
            <p:ph idx="1"/>
          </p:nvPr>
        </p:nvSpPr>
        <p:spPr/>
        <p:txBody>
          <a:bodyPr/>
          <a:lstStyle/>
          <a:p>
            <a:r>
              <a:rPr lang="en-US" sz="2800" dirty="0"/>
              <a:t>Data is uniquely identified as executed by the individual or electronic system.</a:t>
            </a:r>
          </a:p>
          <a:p>
            <a:pPr marL="569913" lvl="1" indent="-227013">
              <a:spcAft>
                <a:spcPts val="900"/>
              </a:spcAft>
              <a:buFont typeface="Wingdings" panose="05000000000000000000" pitchFamily="2" charset="2"/>
              <a:buChar char="Ø"/>
            </a:pPr>
            <a:r>
              <a:rPr lang="en-US" sz="2400" dirty="0"/>
              <a:t>Entries on paper record signed and dated</a:t>
            </a:r>
          </a:p>
          <a:p>
            <a:pPr lvl="2">
              <a:spcAft>
                <a:spcPts val="900"/>
              </a:spcAft>
              <a:buFont typeface="Wingdings" panose="05000000000000000000" pitchFamily="2" charset="2"/>
              <a:buChar char="v"/>
            </a:pPr>
            <a:r>
              <a:rPr lang="en-US" sz="2000" dirty="0"/>
              <a:t>Linked to author</a:t>
            </a:r>
          </a:p>
          <a:p>
            <a:pPr marL="569913" lvl="1" indent="-227013">
              <a:spcAft>
                <a:spcPts val="900"/>
              </a:spcAft>
              <a:buFont typeface="Wingdings" panose="05000000000000000000" pitchFamily="2" charset="2"/>
              <a:buChar char="Ø"/>
            </a:pPr>
            <a:r>
              <a:rPr lang="en-US" sz="2400" dirty="0"/>
              <a:t>Electronic record linked to user ID</a:t>
            </a:r>
          </a:p>
          <a:p>
            <a:pPr lvl="2">
              <a:spcAft>
                <a:spcPts val="900"/>
              </a:spcAft>
              <a:buFont typeface="Wingdings" panose="05000000000000000000" pitchFamily="2" charset="2"/>
              <a:buChar char="v"/>
            </a:pPr>
            <a:r>
              <a:rPr lang="en-US" sz="2000" dirty="0"/>
              <a:t>Computer audit trail enabled, or</a:t>
            </a:r>
          </a:p>
          <a:p>
            <a:pPr lvl="2">
              <a:spcAft>
                <a:spcPts val="900"/>
              </a:spcAft>
              <a:buFont typeface="Wingdings" panose="05000000000000000000" pitchFamily="2" charset="2"/>
              <a:buChar char="v"/>
            </a:pPr>
            <a:r>
              <a:rPr lang="en-US" sz="2000" dirty="0"/>
              <a:t>Log shows who used the system and for what activity</a:t>
            </a:r>
          </a:p>
        </p:txBody>
      </p:sp>
      <p:sp>
        <p:nvSpPr>
          <p:cNvPr id="4" name="Slide Number Placeholder 3">
            <a:extLst>
              <a:ext uri="{FF2B5EF4-FFF2-40B4-BE49-F238E27FC236}">
                <a16:creationId xmlns:a16="http://schemas.microsoft.com/office/drawing/2014/main" id="{120C3296-A4D6-4348-AE92-3DBA14E76E4C}"/>
              </a:ext>
            </a:extLst>
          </p:cNvPr>
          <p:cNvSpPr>
            <a:spLocks noGrp="1"/>
          </p:cNvSpPr>
          <p:nvPr>
            <p:ph type="sldNum" sz="quarter" idx="12"/>
          </p:nvPr>
        </p:nvSpPr>
        <p:spPr/>
        <p:txBody>
          <a:bodyPr/>
          <a:lstStyle/>
          <a:p>
            <a:fld id="{ABD32832-E7D5-430C-95AE-F3FEA72DD31D}" type="slidenum">
              <a:rPr lang="en-US" smtClean="0"/>
              <a:pPr/>
              <a:t>6</a:t>
            </a:fld>
            <a:endParaRPr lang="en-US" dirty="0"/>
          </a:p>
        </p:txBody>
      </p:sp>
    </p:spTree>
    <p:extLst>
      <p:ext uri="{BB962C8B-B14F-4D97-AF65-F5344CB8AC3E}">
        <p14:creationId xmlns:p14="http://schemas.microsoft.com/office/powerpoint/2010/main" val="115648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3B85-C434-4905-8441-07B55D535E70}"/>
              </a:ext>
            </a:extLst>
          </p:cNvPr>
          <p:cNvSpPr>
            <a:spLocks noGrp="1"/>
          </p:cNvSpPr>
          <p:nvPr>
            <p:ph type="title"/>
          </p:nvPr>
        </p:nvSpPr>
        <p:spPr/>
        <p:txBody>
          <a:bodyPr>
            <a:normAutofit/>
          </a:bodyPr>
          <a:lstStyle/>
          <a:p>
            <a:r>
              <a:rPr lang="en-US" sz="4000" dirty="0"/>
              <a:t>Definition</a:t>
            </a:r>
          </a:p>
        </p:txBody>
      </p:sp>
      <p:sp>
        <p:nvSpPr>
          <p:cNvPr id="3" name="Content Placeholder 2">
            <a:extLst>
              <a:ext uri="{FF2B5EF4-FFF2-40B4-BE49-F238E27FC236}">
                <a16:creationId xmlns:a16="http://schemas.microsoft.com/office/drawing/2014/main" id="{E53B62E6-2735-46BE-86C7-2CC867DCE06F}"/>
              </a:ext>
            </a:extLst>
          </p:cNvPr>
          <p:cNvSpPr>
            <a:spLocks noGrp="1"/>
          </p:cNvSpPr>
          <p:nvPr>
            <p:ph idx="1"/>
          </p:nvPr>
        </p:nvSpPr>
        <p:spPr/>
        <p:txBody>
          <a:bodyPr>
            <a:normAutofit/>
          </a:bodyPr>
          <a:lstStyle/>
          <a:p>
            <a:pPr>
              <a:spcAft>
                <a:spcPts val="900"/>
              </a:spcAft>
            </a:pPr>
            <a:r>
              <a:rPr lang="en-US" sz="2400" b="1" dirty="0"/>
              <a:t>Audit Trail</a:t>
            </a:r>
            <a:r>
              <a:rPr lang="en-US" sz="2400" dirty="0"/>
              <a:t>: Metadata associated with actions related to creation, modification or deletion of computer records. </a:t>
            </a:r>
          </a:p>
          <a:p>
            <a:pPr marL="569913" lvl="1" indent="-227013">
              <a:spcAft>
                <a:spcPts val="900"/>
              </a:spcAft>
              <a:buFont typeface="Wingdings" panose="05000000000000000000" pitchFamily="2" charset="2"/>
              <a:buChar char="Ø"/>
            </a:pPr>
            <a:r>
              <a:rPr lang="en-US" sz="2400" dirty="0"/>
              <a:t>Facilitates reconstruction of all activities related to the record regardless of medium</a:t>
            </a:r>
          </a:p>
          <a:p>
            <a:pPr lvl="2">
              <a:spcAft>
                <a:spcPts val="900"/>
              </a:spcAft>
              <a:buFont typeface="Wingdings" panose="05000000000000000000" pitchFamily="2" charset="2"/>
              <a:buChar char="v"/>
            </a:pPr>
            <a:r>
              <a:rPr lang="en-US" sz="2400" dirty="0"/>
              <a:t>Includes “who, what, when and why” of the activity.</a:t>
            </a:r>
          </a:p>
        </p:txBody>
      </p:sp>
      <p:sp>
        <p:nvSpPr>
          <p:cNvPr id="5" name="Slide Number Placeholder 4">
            <a:extLst>
              <a:ext uri="{FF2B5EF4-FFF2-40B4-BE49-F238E27FC236}">
                <a16:creationId xmlns:a16="http://schemas.microsoft.com/office/drawing/2014/main" id="{EC5799EB-0C0C-4C14-949D-82DFDF8163A3}"/>
              </a:ext>
            </a:extLst>
          </p:cNvPr>
          <p:cNvSpPr>
            <a:spLocks noGrp="1"/>
          </p:cNvSpPr>
          <p:nvPr>
            <p:ph type="sldNum" sz="quarter" idx="12"/>
          </p:nvPr>
        </p:nvSpPr>
        <p:spPr/>
        <p:txBody>
          <a:bodyPr/>
          <a:lstStyle/>
          <a:p>
            <a:fld id="{ABD32832-E7D5-430C-95AE-F3FEA72DD31D}" type="slidenum">
              <a:rPr lang="en-US" smtClean="0"/>
              <a:pPr/>
              <a:t>7</a:t>
            </a:fld>
            <a:endParaRPr lang="en-US" dirty="0"/>
          </a:p>
        </p:txBody>
      </p:sp>
    </p:spTree>
    <p:extLst>
      <p:ext uri="{BB962C8B-B14F-4D97-AF65-F5344CB8AC3E}">
        <p14:creationId xmlns:p14="http://schemas.microsoft.com/office/powerpoint/2010/main" val="39388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4CEB-754D-4B20-88CA-8799934C79E9}"/>
              </a:ext>
            </a:extLst>
          </p:cNvPr>
          <p:cNvSpPr>
            <a:spLocks noGrp="1"/>
          </p:cNvSpPr>
          <p:nvPr>
            <p:ph type="title"/>
          </p:nvPr>
        </p:nvSpPr>
        <p:spPr/>
        <p:txBody>
          <a:bodyPr>
            <a:normAutofit/>
          </a:bodyPr>
          <a:lstStyle/>
          <a:p>
            <a:r>
              <a:rPr lang="en-US" sz="4000" dirty="0"/>
              <a:t>Definition</a:t>
            </a:r>
          </a:p>
        </p:txBody>
      </p:sp>
      <p:sp>
        <p:nvSpPr>
          <p:cNvPr id="3" name="Content Placeholder 2">
            <a:extLst>
              <a:ext uri="{FF2B5EF4-FFF2-40B4-BE49-F238E27FC236}">
                <a16:creationId xmlns:a16="http://schemas.microsoft.com/office/drawing/2014/main" id="{C9D82D2F-194B-4BFB-B94B-0279D92445D0}"/>
              </a:ext>
            </a:extLst>
          </p:cNvPr>
          <p:cNvSpPr>
            <a:spLocks noGrp="1"/>
          </p:cNvSpPr>
          <p:nvPr>
            <p:ph idx="1"/>
          </p:nvPr>
        </p:nvSpPr>
        <p:spPr/>
        <p:txBody>
          <a:bodyPr/>
          <a:lstStyle/>
          <a:p>
            <a:r>
              <a:rPr lang="en-US" sz="2800" b="1" dirty="0"/>
              <a:t>Metadata:</a:t>
            </a:r>
            <a:r>
              <a:rPr lang="en-US" sz="2800" dirty="0"/>
              <a:t> contextual information required to understand data</a:t>
            </a:r>
          </a:p>
          <a:p>
            <a:pPr marL="569913" lvl="1" indent="-227013">
              <a:buFont typeface="Wingdings" panose="05000000000000000000" pitchFamily="2" charset="2"/>
              <a:buChar char="Ø"/>
            </a:pPr>
            <a:r>
              <a:rPr lang="en-US" sz="2400" dirty="0"/>
              <a:t>Identity of the analyst, clerk, administrator…</a:t>
            </a:r>
          </a:p>
          <a:p>
            <a:pPr marL="569913" lvl="1" indent="-227013">
              <a:buFont typeface="Wingdings" panose="05000000000000000000" pitchFamily="2" charset="2"/>
              <a:buChar char="Ø"/>
            </a:pPr>
            <a:r>
              <a:rPr lang="en-US" sz="2400" dirty="0"/>
              <a:t>Unit of measure</a:t>
            </a:r>
          </a:p>
          <a:p>
            <a:pPr marL="569913" lvl="1" indent="-227013">
              <a:buFont typeface="Wingdings" panose="05000000000000000000" pitchFamily="2" charset="2"/>
              <a:buChar char="Ø"/>
            </a:pPr>
            <a:r>
              <a:rPr lang="en-US" sz="2400" dirty="0"/>
              <a:t>Date and time stamp</a:t>
            </a:r>
          </a:p>
        </p:txBody>
      </p:sp>
      <p:sp>
        <p:nvSpPr>
          <p:cNvPr id="4" name="Slide Number Placeholder 3">
            <a:extLst>
              <a:ext uri="{FF2B5EF4-FFF2-40B4-BE49-F238E27FC236}">
                <a16:creationId xmlns:a16="http://schemas.microsoft.com/office/drawing/2014/main" id="{AF1AE806-C998-4905-B9BB-F0854224E161}"/>
              </a:ext>
            </a:extLst>
          </p:cNvPr>
          <p:cNvSpPr>
            <a:spLocks noGrp="1"/>
          </p:cNvSpPr>
          <p:nvPr>
            <p:ph type="sldNum" sz="quarter" idx="12"/>
          </p:nvPr>
        </p:nvSpPr>
        <p:spPr/>
        <p:txBody>
          <a:bodyPr/>
          <a:lstStyle/>
          <a:p>
            <a:fld id="{ABD32832-E7D5-430C-95AE-F3FEA72DD31D}" type="slidenum">
              <a:rPr lang="en-US" smtClean="0"/>
              <a:pPr/>
              <a:t>8</a:t>
            </a:fld>
            <a:endParaRPr lang="en-US" dirty="0"/>
          </a:p>
        </p:txBody>
      </p:sp>
    </p:spTree>
    <p:extLst>
      <p:ext uri="{BB962C8B-B14F-4D97-AF65-F5344CB8AC3E}">
        <p14:creationId xmlns:p14="http://schemas.microsoft.com/office/powerpoint/2010/main" val="339108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14DF-BB73-4223-AE57-5EA4405F6508}"/>
              </a:ext>
            </a:extLst>
          </p:cNvPr>
          <p:cNvSpPr>
            <a:spLocks noGrp="1"/>
          </p:cNvSpPr>
          <p:nvPr>
            <p:ph type="title"/>
          </p:nvPr>
        </p:nvSpPr>
        <p:spPr/>
        <p:txBody>
          <a:bodyPr>
            <a:normAutofit/>
          </a:bodyPr>
          <a:lstStyle/>
          <a:p>
            <a:r>
              <a:rPr lang="en-US" sz="4000" dirty="0">
                <a:solidFill>
                  <a:srgbClr val="FF0000"/>
                </a:solidFill>
              </a:rPr>
              <a:t>L</a:t>
            </a:r>
            <a:r>
              <a:rPr lang="en-US" sz="4000" dirty="0"/>
              <a:t>egible</a:t>
            </a:r>
          </a:p>
        </p:txBody>
      </p:sp>
      <p:sp>
        <p:nvSpPr>
          <p:cNvPr id="3" name="Content Placeholder 2">
            <a:extLst>
              <a:ext uri="{FF2B5EF4-FFF2-40B4-BE49-F238E27FC236}">
                <a16:creationId xmlns:a16="http://schemas.microsoft.com/office/drawing/2014/main" id="{D8350BAA-4630-4A30-98FC-D219EA3A7B15}"/>
              </a:ext>
            </a:extLst>
          </p:cNvPr>
          <p:cNvSpPr>
            <a:spLocks noGrp="1"/>
          </p:cNvSpPr>
          <p:nvPr>
            <p:ph idx="1"/>
          </p:nvPr>
        </p:nvSpPr>
        <p:spPr/>
        <p:txBody>
          <a:bodyPr>
            <a:normAutofit/>
          </a:bodyPr>
          <a:lstStyle/>
          <a:p>
            <a:r>
              <a:rPr lang="en-US" sz="2400" dirty="0"/>
              <a:t>Data is readable and understandable. Changes to data do not obscure original data.</a:t>
            </a:r>
          </a:p>
          <a:p>
            <a:pPr marL="569913" lvl="1" indent="-227013">
              <a:buFont typeface="Wingdings" panose="05000000000000000000" pitchFamily="2" charset="2"/>
              <a:buChar char="Ø"/>
            </a:pPr>
            <a:r>
              <a:rPr lang="en-US" sz="2400" dirty="0"/>
              <a:t>Changes to electronic record are retained</a:t>
            </a:r>
          </a:p>
          <a:p>
            <a:pPr lvl="2">
              <a:buFont typeface="Wingdings" panose="05000000000000000000" pitchFamily="2" charset="2"/>
              <a:buChar char="v"/>
            </a:pPr>
            <a:r>
              <a:rPr lang="en-US" sz="2400" dirty="0"/>
              <a:t>Display changes in human readable format</a:t>
            </a:r>
          </a:p>
          <a:p>
            <a:pPr lvl="3"/>
            <a:r>
              <a:rPr lang="en-US" sz="2400" dirty="0"/>
              <a:t>Retain legacy systems through data lifecycle</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120C3296-A4D6-4348-AE92-3DBA14E76E4C}"/>
              </a:ext>
            </a:extLst>
          </p:cNvPr>
          <p:cNvSpPr>
            <a:spLocks noGrp="1"/>
          </p:cNvSpPr>
          <p:nvPr>
            <p:ph type="sldNum" sz="quarter" idx="12"/>
          </p:nvPr>
        </p:nvSpPr>
        <p:spPr/>
        <p:txBody>
          <a:bodyPr/>
          <a:lstStyle/>
          <a:p>
            <a:fld id="{ABD32832-E7D5-430C-95AE-F3FEA72DD31D}" type="slidenum">
              <a:rPr lang="en-US" smtClean="0"/>
              <a:pPr/>
              <a:t>9</a:t>
            </a:fld>
            <a:endParaRPr lang="en-US" dirty="0"/>
          </a:p>
        </p:txBody>
      </p:sp>
    </p:spTree>
    <p:extLst>
      <p:ext uri="{BB962C8B-B14F-4D97-AF65-F5344CB8AC3E}">
        <p14:creationId xmlns:p14="http://schemas.microsoft.com/office/powerpoint/2010/main" val="15521254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10942</TotalTime>
  <Words>6232</Words>
  <Application>Microsoft Office PowerPoint</Application>
  <PresentationFormat>Widescreen</PresentationFormat>
  <Paragraphs>497</Paragraphs>
  <Slides>59</Slides>
  <Notes>20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0" baseType="lpstr">
      <vt:lpstr>Arial</vt:lpstr>
      <vt:lpstr>Calibri</vt:lpstr>
      <vt:lpstr>Garamond</vt:lpstr>
      <vt:lpstr>Goudy Old Style</vt:lpstr>
      <vt:lpstr>Lucida Sans Unicode</vt:lpstr>
      <vt:lpstr>Times</vt:lpstr>
      <vt:lpstr>Times New Roman</vt:lpstr>
      <vt:lpstr>Verdana</vt:lpstr>
      <vt:lpstr>Wingdings</vt:lpstr>
      <vt:lpstr>SavonVTI</vt:lpstr>
      <vt:lpstr>Visio</vt:lpstr>
      <vt:lpstr>Multi-Level Integrity</vt:lpstr>
      <vt:lpstr>Data Integrity: Defined</vt:lpstr>
      <vt:lpstr>Importance of Data Integrity</vt:lpstr>
      <vt:lpstr>Data Integrity in Our Lives</vt:lpstr>
      <vt:lpstr>ALCOA</vt:lpstr>
      <vt:lpstr>Attributable</vt:lpstr>
      <vt:lpstr>Definition</vt:lpstr>
      <vt:lpstr>Definition</vt:lpstr>
      <vt:lpstr>Legible</vt:lpstr>
      <vt:lpstr>Contemporaneous</vt:lpstr>
      <vt:lpstr>Original</vt:lpstr>
      <vt:lpstr>Definitions</vt:lpstr>
      <vt:lpstr>Accurate</vt:lpstr>
      <vt:lpstr>ALCOA+</vt:lpstr>
      <vt:lpstr>The Data Lifecycle</vt:lpstr>
      <vt:lpstr>Data Integrity Issues</vt:lpstr>
      <vt:lpstr>Computer Systems</vt:lpstr>
      <vt:lpstr>Systems Design</vt:lpstr>
      <vt:lpstr>Biba Integrity Model</vt:lpstr>
      <vt:lpstr>Integrity</vt:lpstr>
      <vt:lpstr>BIBA Model – read up, write down</vt:lpstr>
      <vt:lpstr>PowerPoint Presentation</vt:lpstr>
      <vt:lpstr>Biba Integrity Model</vt:lpstr>
      <vt:lpstr>Biba Integrity Model</vt:lpstr>
      <vt:lpstr>Integrity Levels</vt:lpstr>
      <vt:lpstr>Classification of Integrity</vt:lpstr>
      <vt:lpstr>Set Categories</vt:lpstr>
      <vt:lpstr>Example of Set Categories</vt:lpstr>
      <vt:lpstr>Integrity Levels</vt:lpstr>
      <vt:lpstr>Subjects and Objects</vt:lpstr>
      <vt:lpstr>Access Modes</vt:lpstr>
      <vt:lpstr>Biba Policies</vt:lpstr>
      <vt:lpstr>Strict Integrity Policy</vt:lpstr>
      <vt:lpstr>Simple Integrity Condition</vt:lpstr>
      <vt:lpstr>Integrity Star Property</vt:lpstr>
      <vt:lpstr>Strict Integrity Policy</vt:lpstr>
      <vt:lpstr>Strict Integrity Policy</vt:lpstr>
      <vt:lpstr>Low-Watermark Policy for Subjects</vt:lpstr>
      <vt:lpstr>Low-watermark Policy for Subjects</vt:lpstr>
      <vt:lpstr>Low-Watermark Policy for Subjects</vt:lpstr>
      <vt:lpstr>Low-Watermark Policy for Objects</vt:lpstr>
      <vt:lpstr>Low-Watermark Policy for Objects</vt:lpstr>
      <vt:lpstr>Low-Watermark Policy for Objects</vt:lpstr>
      <vt:lpstr>Low-Watermark Integrity Audit Policy </vt:lpstr>
      <vt:lpstr>Ring Policy</vt:lpstr>
      <vt:lpstr>Ring Policy</vt:lpstr>
      <vt:lpstr>Current implementations of the Biba Model</vt:lpstr>
      <vt:lpstr>Advantages and Disadvantages</vt:lpstr>
      <vt:lpstr>Clark-Wilson Integrity Model</vt:lpstr>
      <vt:lpstr>Certified and Enforcement Rules</vt:lpstr>
      <vt:lpstr>Certified and Enforcement Rules</vt:lpstr>
      <vt:lpstr>PowerPoint Presentation</vt:lpstr>
      <vt:lpstr>The Chinese Wall Model</vt:lpstr>
      <vt:lpstr>The Chinese Wall Model</vt:lpstr>
      <vt:lpstr>PowerPoint Presentation</vt:lpstr>
      <vt:lpstr>CW-*-Property</vt:lpstr>
      <vt:lpstr>How Does Information Flow?</vt:lpstr>
      <vt:lpstr>How Does Information Flow? (Cont’d)</vt:lpstr>
      <vt:lpstr>Compare CW to Bell-LaPadula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Johnson, Chad</cp:lastModifiedBy>
  <cp:revision>20</cp:revision>
  <dcterms:created xsi:type="dcterms:W3CDTF">2022-01-20T13:37:19Z</dcterms:created>
  <dcterms:modified xsi:type="dcterms:W3CDTF">2023-02-21T19:02:19Z</dcterms:modified>
</cp:coreProperties>
</file>